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362" r:id="rId4"/>
    <p:sldId id="302" r:id="rId5"/>
    <p:sldId id="366" r:id="rId6"/>
    <p:sldId id="301" r:id="rId7"/>
    <p:sldId id="363" r:id="rId8"/>
    <p:sldId id="364" r:id="rId9"/>
    <p:sldId id="365" r:id="rId10"/>
    <p:sldId id="257" r:id="rId11"/>
    <p:sldId id="291" r:id="rId12"/>
    <p:sldId id="361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Учетная запись Майкрософт" initials="УзМ" lastIdx="1" clrIdx="0">
    <p:extLst>
      <p:ext uri="{19B8F6BF-5375-455C-9EA6-DF929625EA0E}">
        <p15:presenceInfo xmlns:p15="http://schemas.microsoft.com/office/powerpoint/2012/main" userId="e5857321d0a7742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0"/>
    <a:srgbClr val="C891FF"/>
    <a:srgbClr val="71F791"/>
    <a:srgbClr val="545068"/>
    <a:srgbClr val="202F59"/>
    <a:srgbClr val="202E59"/>
    <a:srgbClr val="2D00EA"/>
    <a:srgbClr val="1E4D7A"/>
    <a:srgbClr val="000026"/>
    <a:srgbClr val="0E1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29" autoAdjust="0"/>
    <p:restoredTop sz="95394" autoAdjust="0"/>
  </p:normalViewPr>
  <p:slideViewPr>
    <p:cSldViewPr snapToGrid="0">
      <p:cViewPr>
        <p:scale>
          <a:sx n="100" d="100"/>
          <a:sy n="100" d="100"/>
        </p:scale>
        <p:origin x="216" y="18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1E818-984A-4343-9F84-8B2022F12733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AEA128-9332-4C5A-ADBC-90BD4AEA0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046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628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D2C330-D535-4C0A-A07B-513D7B914D12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7488" y="812800"/>
            <a:ext cx="7123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38850" cy="480218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2503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18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8AC4D-8725-3BEE-6CB6-D83E9C4BB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C9014DB-6716-7326-A6C3-FD01673736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4E3366A-DB40-3407-4108-B635DB98F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2327F-60C1-EFCC-800E-5FA3DE95A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800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9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578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940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92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1200" dirty="0"/>
              <a:t>Перед всей информатизацией здравоохранения и перед ЛИС в частности была поставлена основная задача - все состыковать и все объединить и с ней справились (подключить анализаторы),</a:t>
            </a:r>
            <a:r>
              <a:rPr lang="ru-RU" sz="1200" baseline="0" dirty="0"/>
              <a:t> информационный обмен налажен, либо централизовать все, что можно</a:t>
            </a:r>
            <a:endParaRPr lang="ru-RU" sz="1200" dirty="0"/>
          </a:p>
          <a:p>
            <a:pPr marL="0" indent="0">
              <a:buNone/>
            </a:pPr>
            <a:endParaRPr lang="ru-RU" sz="1200" dirty="0"/>
          </a:p>
          <a:p>
            <a:pPr marL="0" indent="0">
              <a:buNone/>
            </a:pPr>
            <a:r>
              <a:rPr lang="ru-RU" sz="1200" dirty="0"/>
              <a:t>Выработаны механизмы интеграции и внедрения в цифровые решения региона           </a:t>
            </a:r>
          </a:p>
          <a:p>
            <a:pPr marL="0" indent="0">
              <a:buNone/>
            </a:pPr>
            <a:r>
              <a:rPr lang="ru-RU" sz="1200" dirty="0"/>
              <a:t>Инструменты адаптации под любые вводные и запросы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7815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Благодаря большой проделанной работе и тому, что создавалась</a:t>
            </a:r>
            <a:r>
              <a:rPr lang="ru-RU" baseline="0" dirty="0"/>
              <a:t> </a:t>
            </a:r>
            <a:r>
              <a:rPr lang="ru-RU" dirty="0"/>
              <a:t> система для людей, как следствие  выработалось несколько алгоритмов работы к созданию и текущей работе ЛИС и </a:t>
            </a:r>
          </a:p>
          <a:p>
            <a:r>
              <a:rPr lang="ru-RU" dirty="0"/>
              <a:t>Одновременно с этим Лис на данный момент Лис может удовлетворять интересам как самой лаборатории, так и руководителя ЛПУ, ну и конечно  региона</a:t>
            </a:r>
          </a:p>
          <a:p>
            <a:endParaRPr lang="ru-RU" dirty="0"/>
          </a:p>
          <a:p>
            <a:r>
              <a:rPr lang="ru-RU" sz="1200" dirty="0"/>
              <a:t>Контроль работы лаборатории (за каждым РМ);</a:t>
            </a:r>
          </a:p>
          <a:p>
            <a:r>
              <a:rPr lang="ru-RU" sz="1200" dirty="0"/>
              <a:t>Корректность выполнения контроля качества;</a:t>
            </a:r>
          </a:p>
          <a:p>
            <a:r>
              <a:rPr lang="ru-RU" sz="1200" dirty="0"/>
              <a:t>Контроль количества реагентов на складах;</a:t>
            </a:r>
          </a:p>
          <a:p>
            <a:r>
              <a:rPr lang="ru-RU" sz="1200" dirty="0"/>
              <a:t>Статистическая отчетность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635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A128-9332-4C5A-ADBC-90BD4AEA0F1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9724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F9598E-6C9D-1721-F5B0-61D385C11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D6C79E-C231-4F70-FD61-7F7EC4343B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17E071-F03E-98FE-B36A-F4458C1E2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0CE152B-297B-8A43-8E9E-B3530C48E076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3685E-798C-8524-DD39-DCA9BD6F1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0FE7F6-F431-B62C-5BC5-AB0F2D7F4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5F6A4E1-D2B7-394A-A991-7D38925C5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59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EF2290-1FB2-8477-F188-CE4BC0EB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E657F-91AB-FC3C-A9A5-A303F8277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002060"/>
              </a:buClr>
              <a:buFont typeface="Системный шрифт, обычный"/>
              <a:buChar char="⎯"/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800100" indent="-342900">
              <a:buClr>
                <a:srgbClr val="002060"/>
              </a:buClr>
              <a:buFont typeface="Системный шрифт, обычный"/>
              <a:buChar char="⎯"/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257300" indent="-342900">
              <a:buClr>
                <a:srgbClr val="002060"/>
              </a:buClr>
              <a:buFont typeface="Системный шрифт, обычный"/>
              <a:buChar char="⎯"/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57350" indent="-285750">
              <a:buClr>
                <a:srgbClr val="002060"/>
              </a:buClr>
              <a:buFont typeface="Системный шрифт, обычный"/>
              <a:buChar char="⎯"/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114550" indent="-285750">
              <a:buClr>
                <a:srgbClr val="002060"/>
              </a:buClr>
              <a:buFont typeface="Системный шрифт, обычный"/>
              <a:buChar char="⎯"/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844477-F0F4-C926-59F6-FD7967625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0CE152B-297B-8A43-8E9E-B3530C48E076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A5901E-EEAC-7FAD-DFB5-362A8D6C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DFDF1F-EB27-363A-D7B0-9E71FEC8B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5F6A4E1-D2B7-394A-A991-7D38925C5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26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FE8A9-C375-A868-2FFE-9CB4D4BD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332F33-C31D-8D18-7C71-08043921F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71CDB5-86AA-F6FF-0541-A7F0EAEED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0CE152B-297B-8A43-8E9E-B3530C48E076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C32AB1-38A6-405A-3197-E446A2EA5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709EBA-EBD2-6F5F-00B8-8C79D372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5F6A4E1-D2B7-394A-A991-7D38925C5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03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EBA5CF-FB0C-49F3-FFB0-F1BE476BB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7981AA-3EA4-2267-D1D6-354EFBFC4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97847B-A7E1-18A0-C68C-8B33CAA09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BAAA65-E41A-B3A6-F1DF-8DA51C11D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0CE152B-297B-8A43-8E9E-B3530C48E076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D51E3C-3DC2-46F1-5566-6B4853184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F6252A-59A0-3A20-9BD2-E1346FA4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5F6A4E1-D2B7-394A-A991-7D38925C5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55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355B6-A1A6-5233-90CF-577C366AA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2E9389-CD9D-A0DD-8FF3-D859EE09F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B540E5-931D-B9A6-E1EE-6C477381C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860A542-0A99-A7FA-76E3-06BB6EEF6D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96DE392-E7DC-D62B-E691-364A96882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C334A6-16B0-8ED1-38A1-53732D95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30CE152B-297B-8A43-8E9E-B3530C48E076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CE1EFDF-03FB-3490-99F6-D26D2CF1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14FA420-E443-D185-1958-02183437C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85F6A4E1-D2B7-394A-A991-7D38925C5A7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57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9D848-BF4F-961A-D274-30D27730A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ECF0ED-6563-6A3C-0F99-10A1A571D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152B-297B-8A43-8E9E-B3530C48E07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6A32DE-C4E6-BE33-6476-C5FBB88E3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9147395-3FC5-75D5-D2C2-82223E9D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A4E1-D2B7-394A-A991-7D38925C5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116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B4C2DF7-196C-6159-2D37-3CB760674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E152B-297B-8A43-8E9E-B3530C48E07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AD9814-5504-F025-B0B1-84B0EA26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D8CFAE-88A0-11E1-AEF2-25FC73FDB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6A4E1-D2B7-394A-A991-7D38925C5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62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CD501B-9966-01F1-FE6C-5502F3812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DDD522-8EF9-7A8E-FD41-9C73A7CDC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387D9A-F308-A61C-BC22-204C06F8A9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E152B-297B-8A43-8E9E-B3530C48E076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22CB4E-14B0-9B99-09CA-714CAF9EC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8A1904-BA54-A498-43E7-51CA5285E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6A4E1-D2B7-394A-A991-7D38925C5A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180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"/>
            <a:ext cx="12192000" cy="6873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C836821-7B9E-F094-C0EB-140D511B096A}"/>
              </a:ext>
            </a:extLst>
          </p:cNvPr>
          <p:cNvSpPr txBox="1"/>
          <p:nvPr/>
        </p:nvSpPr>
        <p:spPr>
          <a:xfrm>
            <a:off x="260273" y="2362621"/>
            <a:ext cx="758832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ИНФОРМАТИЗАЦИЯ МИКРОБИОЛОГИЧЕСКИХ</a:t>
            </a:r>
          </a:p>
          <a:p>
            <a:r>
              <a:rPr lang="ru-RU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ЛАБОРАТОРИЙ МЕДИЦИНСКИХ ОРГАНИЗАЦИЙ</a:t>
            </a:r>
          </a:p>
          <a:p>
            <a:r>
              <a:rPr lang="ru-RU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В КРАСНОДАРСКОМ КРАЕ: РЕШЕНИЯ</a:t>
            </a:r>
          </a:p>
          <a:p>
            <a:r>
              <a:rPr lang="ru-RU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И ПЕРСПЕКТИВЫ</a:t>
            </a:r>
            <a:endParaRPr lang="ru-RU" sz="2000" b="1" dirty="0">
              <a:solidFill>
                <a:schemeClr val="bg1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99B8F9-1581-5DEE-0BFF-8185D2B6B4DC}"/>
              </a:ext>
            </a:extLst>
          </p:cNvPr>
          <p:cNvSpPr txBox="1"/>
          <p:nvPr/>
        </p:nvSpPr>
        <p:spPr>
          <a:xfrm>
            <a:off x="544340" y="6154546"/>
            <a:ext cx="48730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27</a:t>
            </a:r>
            <a:r>
              <a:rPr lang="en-US" sz="16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r>
              <a:rPr lang="ru-RU" sz="16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11</a:t>
            </a:r>
            <a:r>
              <a:rPr lang="en-US" sz="16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.2024</a:t>
            </a:r>
            <a:r>
              <a:rPr lang="ru-RU" sz="1600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 г.</a:t>
            </a:r>
          </a:p>
        </p:txBody>
      </p:sp>
      <p:sp>
        <p:nvSpPr>
          <p:cNvPr id="12" name="Шестиугольник 11"/>
          <p:cNvSpPr/>
          <p:nvPr/>
        </p:nvSpPr>
        <p:spPr>
          <a:xfrm>
            <a:off x="15770868" y="160694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естиугольник 14"/>
          <p:cNvSpPr/>
          <p:nvPr/>
        </p:nvSpPr>
        <p:spPr>
          <a:xfrm>
            <a:off x="15770868" y="3196573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/>
          <p:cNvSpPr/>
          <p:nvPr/>
        </p:nvSpPr>
        <p:spPr>
          <a:xfrm>
            <a:off x="15354839" y="2711152"/>
            <a:ext cx="813448" cy="701249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/>
          <p:cNvSpPr/>
          <p:nvPr/>
        </p:nvSpPr>
        <p:spPr>
          <a:xfrm>
            <a:off x="8228611" y="-4448180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/>
          <p:cNvSpPr/>
          <p:nvPr/>
        </p:nvSpPr>
        <p:spPr>
          <a:xfrm>
            <a:off x="12990978" y="-4082028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>
            <a:stCxn id="27" idx="0"/>
          </p:cNvCxnSpPr>
          <p:nvPr/>
        </p:nvCxnSpPr>
        <p:spPr>
          <a:xfrm>
            <a:off x="11432937" y="-3067005"/>
            <a:ext cx="4852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28" idx="3"/>
          </p:cNvCxnSpPr>
          <p:nvPr/>
        </p:nvCxnSpPr>
        <p:spPr>
          <a:xfrm flipH="1">
            <a:off x="12520116" y="-2700853"/>
            <a:ext cx="4708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Шестиугольник 30"/>
          <p:cNvSpPr/>
          <p:nvPr/>
        </p:nvSpPr>
        <p:spPr>
          <a:xfrm>
            <a:off x="11931003" y="-3402102"/>
            <a:ext cx="813448" cy="701249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 37"/>
          <p:cNvSpPr/>
          <p:nvPr/>
        </p:nvSpPr>
        <p:spPr>
          <a:xfrm>
            <a:off x="14912760" y="1519620"/>
            <a:ext cx="861424" cy="3033486"/>
          </a:xfrm>
          <a:custGeom>
            <a:avLst/>
            <a:gdLst>
              <a:gd name="connsiteX0" fmla="*/ 805543 w 816428"/>
              <a:gd name="connsiteY0" fmla="*/ 0 h 3037114"/>
              <a:gd name="connsiteX1" fmla="*/ 0 w 816428"/>
              <a:gd name="connsiteY1" fmla="*/ 1328057 h 3037114"/>
              <a:gd name="connsiteX2" fmla="*/ 816428 w 816428"/>
              <a:gd name="connsiteY2" fmla="*/ 3037114 h 3037114"/>
              <a:gd name="connsiteX0" fmla="*/ 783772 w 794657"/>
              <a:gd name="connsiteY0" fmla="*/ 0 h 3037114"/>
              <a:gd name="connsiteX1" fmla="*/ 0 w 794657"/>
              <a:gd name="connsiteY1" fmla="*/ 1404257 h 3037114"/>
              <a:gd name="connsiteX2" fmla="*/ 794657 w 794657"/>
              <a:gd name="connsiteY2" fmla="*/ 3037114 h 3037114"/>
              <a:gd name="connsiteX0" fmla="*/ 805544 w 805544"/>
              <a:gd name="connsiteY0" fmla="*/ 0 h 3048000"/>
              <a:gd name="connsiteX1" fmla="*/ 0 w 805544"/>
              <a:gd name="connsiteY1" fmla="*/ 1415143 h 3048000"/>
              <a:gd name="connsiteX2" fmla="*/ 794657 w 805544"/>
              <a:gd name="connsiteY2" fmla="*/ 3048000 h 3048000"/>
              <a:gd name="connsiteX0" fmla="*/ 805544 w 805544"/>
              <a:gd name="connsiteY0" fmla="*/ 0 h 3048000"/>
              <a:gd name="connsiteX1" fmla="*/ 0 w 805544"/>
              <a:gd name="connsiteY1" fmla="*/ 1513115 h 3048000"/>
              <a:gd name="connsiteX2" fmla="*/ 794657 w 805544"/>
              <a:gd name="connsiteY2" fmla="*/ 3048000 h 3048000"/>
              <a:gd name="connsiteX0" fmla="*/ 805544 w 827314"/>
              <a:gd name="connsiteY0" fmla="*/ 0 h 3058886"/>
              <a:gd name="connsiteX1" fmla="*/ 0 w 827314"/>
              <a:gd name="connsiteY1" fmla="*/ 1513115 h 3058886"/>
              <a:gd name="connsiteX2" fmla="*/ 827314 w 827314"/>
              <a:gd name="connsiteY2" fmla="*/ 3058886 h 3058886"/>
              <a:gd name="connsiteX0" fmla="*/ 800464 w 827314"/>
              <a:gd name="connsiteY0" fmla="*/ 0 h 3074126"/>
              <a:gd name="connsiteX1" fmla="*/ 0 w 827314"/>
              <a:gd name="connsiteY1" fmla="*/ 1528355 h 3074126"/>
              <a:gd name="connsiteX2" fmla="*/ 827314 w 827314"/>
              <a:gd name="connsiteY2" fmla="*/ 3074126 h 3074126"/>
              <a:gd name="connsiteX0" fmla="*/ 861424 w 888274"/>
              <a:gd name="connsiteY0" fmla="*/ 0 h 3074126"/>
              <a:gd name="connsiteX1" fmla="*/ 0 w 888274"/>
              <a:gd name="connsiteY1" fmla="*/ 1508035 h 3074126"/>
              <a:gd name="connsiteX2" fmla="*/ 888274 w 888274"/>
              <a:gd name="connsiteY2" fmla="*/ 3074126 h 3074126"/>
              <a:gd name="connsiteX0" fmla="*/ 861424 w 861424"/>
              <a:gd name="connsiteY0" fmla="*/ 0 h 3033486"/>
              <a:gd name="connsiteX1" fmla="*/ 0 w 861424"/>
              <a:gd name="connsiteY1" fmla="*/ 1508035 h 3033486"/>
              <a:gd name="connsiteX2" fmla="*/ 857794 w 861424"/>
              <a:gd name="connsiteY2" fmla="*/ 3033486 h 303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424" h="3033486">
                <a:moveTo>
                  <a:pt x="861424" y="0"/>
                </a:moveTo>
                <a:lnTo>
                  <a:pt x="0" y="1508035"/>
                </a:lnTo>
                <a:lnTo>
                  <a:pt x="857794" y="303348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501" y="4809478"/>
            <a:ext cx="1169911" cy="704823"/>
          </a:xfrm>
          <a:prstGeom prst="rect">
            <a:avLst/>
          </a:prstGeom>
        </p:spPr>
      </p:pic>
      <p:cxnSp>
        <p:nvCxnSpPr>
          <p:cNvPr id="41" name="Прямая соединительная линия 40"/>
          <p:cNvCxnSpPr>
            <a:stCxn id="15" idx="1"/>
          </p:cNvCxnSpPr>
          <p:nvPr/>
        </p:nvCxnSpPr>
        <p:spPr>
          <a:xfrm>
            <a:off x="18284607" y="5958922"/>
            <a:ext cx="393192" cy="5341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3902293" y="636587"/>
            <a:ext cx="1876969" cy="914400"/>
          </a:xfrm>
          <a:custGeom>
            <a:avLst/>
            <a:gdLst>
              <a:gd name="connsiteX0" fmla="*/ 0 w 1894114"/>
              <a:gd name="connsiteY0" fmla="*/ 217714 h 1143000"/>
              <a:gd name="connsiteX1" fmla="*/ 533400 w 1894114"/>
              <a:gd name="connsiteY1" fmla="*/ 0 h 1143000"/>
              <a:gd name="connsiteX2" fmla="*/ 1894114 w 1894114"/>
              <a:gd name="connsiteY2" fmla="*/ 1143000 h 1143000"/>
              <a:gd name="connsiteX0" fmla="*/ 0 w 1894114"/>
              <a:gd name="connsiteY0" fmla="*/ 124369 h 1049655"/>
              <a:gd name="connsiteX1" fmla="*/ 1278255 w 1894114"/>
              <a:gd name="connsiteY1" fmla="*/ 0 h 1049655"/>
              <a:gd name="connsiteX2" fmla="*/ 1894114 w 1894114"/>
              <a:gd name="connsiteY2" fmla="*/ 1049655 h 1049655"/>
              <a:gd name="connsiteX0" fmla="*/ 0 w 1876969"/>
              <a:gd name="connsiteY0" fmla="*/ 147229 h 1049655"/>
              <a:gd name="connsiteX1" fmla="*/ 1261110 w 1876969"/>
              <a:gd name="connsiteY1" fmla="*/ 0 h 1049655"/>
              <a:gd name="connsiteX2" fmla="*/ 1876969 w 1876969"/>
              <a:gd name="connsiteY2" fmla="*/ 1049655 h 1049655"/>
              <a:gd name="connsiteX0" fmla="*/ 0 w 1876969"/>
              <a:gd name="connsiteY0" fmla="*/ 23404 h 925830"/>
              <a:gd name="connsiteX1" fmla="*/ 1476375 w 1876969"/>
              <a:gd name="connsiteY1" fmla="*/ 0 h 925830"/>
              <a:gd name="connsiteX2" fmla="*/ 1876969 w 1876969"/>
              <a:gd name="connsiteY2" fmla="*/ 925830 h 925830"/>
              <a:gd name="connsiteX0" fmla="*/ 0 w 1876969"/>
              <a:gd name="connsiteY0" fmla="*/ 0 h 902426"/>
              <a:gd name="connsiteX1" fmla="*/ 1518285 w 1876969"/>
              <a:gd name="connsiteY1" fmla="*/ 18506 h 902426"/>
              <a:gd name="connsiteX2" fmla="*/ 1876969 w 1876969"/>
              <a:gd name="connsiteY2" fmla="*/ 902426 h 902426"/>
              <a:gd name="connsiteX0" fmla="*/ 0 w 1876969"/>
              <a:gd name="connsiteY0" fmla="*/ 8164 h 910590"/>
              <a:gd name="connsiteX1" fmla="*/ 1476375 w 1876969"/>
              <a:gd name="connsiteY1" fmla="*/ 0 h 910590"/>
              <a:gd name="connsiteX2" fmla="*/ 1876969 w 1876969"/>
              <a:gd name="connsiteY2" fmla="*/ 910590 h 910590"/>
              <a:gd name="connsiteX0" fmla="*/ 0 w 1876969"/>
              <a:gd name="connsiteY0" fmla="*/ 0 h 902426"/>
              <a:gd name="connsiteX1" fmla="*/ 1468755 w 1876969"/>
              <a:gd name="connsiteY1" fmla="*/ 7076 h 902426"/>
              <a:gd name="connsiteX2" fmla="*/ 1876969 w 1876969"/>
              <a:gd name="connsiteY2" fmla="*/ 902426 h 902426"/>
              <a:gd name="connsiteX0" fmla="*/ 0 w 1876969"/>
              <a:gd name="connsiteY0" fmla="*/ 11974 h 914400"/>
              <a:gd name="connsiteX1" fmla="*/ 1476375 w 1876969"/>
              <a:gd name="connsiteY1" fmla="*/ 0 h 914400"/>
              <a:gd name="connsiteX2" fmla="*/ 1876969 w 1876969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969" h="914400">
                <a:moveTo>
                  <a:pt x="0" y="11974"/>
                </a:moveTo>
                <a:lnTo>
                  <a:pt x="1476375" y="0"/>
                </a:lnTo>
                <a:lnTo>
                  <a:pt x="1876969" y="91440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838609-409F-12AF-9077-F94BBC4E58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928" y="1440223"/>
            <a:ext cx="1097458" cy="10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13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76"/>
            <a:ext cx="12192000" cy="685800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649" y="1174402"/>
            <a:ext cx="7362754" cy="481176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72630" y="342443"/>
            <a:ext cx="10061503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ЛИС </a:t>
            </a:r>
            <a:r>
              <a:rPr lang="ru-RU" altLang="ru-RU" sz="3600" b="1" dirty="0" err="1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Брегис</a:t>
            </a: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на рынке </a:t>
            </a:r>
            <a:r>
              <a:rPr lang="en-US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IT </a:t>
            </a: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решений</a:t>
            </a:r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597773" y="3010664"/>
            <a:ext cx="2681883" cy="6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21818" tIns="121818" rIns="121818" bIns="60909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SimSun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регионов присутствия</a:t>
            </a:r>
          </a:p>
        </p:txBody>
      </p:sp>
      <p:sp>
        <p:nvSpPr>
          <p:cNvPr id="9" name="Rectangle 8"/>
          <p:cNvSpPr/>
          <p:nvPr/>
        </p:nvSpPr>
        <p:spPr>
          <a:xfrm>
            <a:off x="597773" y="1875880"/>
            <a:ext cx="1679760" cy="400007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ru-RU" altLang="ru-RU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лабораторий</a:t>
            </a:r>
          </a:p>
        </p:txBody>
      </p:sp>
      <p:sp>
        <p:nvSpPr>
          <p:cNvPr id="27" name="Rectangle 8"/>
          <p:cNvSpPr/>
          <p:nvPr/>
        </p:nvSpPr>
        <p:spPr>
          <a:xfrm>
            <a:off x="597773" y="4398435"/>
            <a:ext cx="3291953" cy="400007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 eaLnBrk="1" hangingPunct="1">
              <a:lnSpc>
                <a:spcPct val="100000"/>
              </a:lnSpc>
              <a:buClrTx/>
              <a:buFontTx/>
              <a:buNone/>
            </a:pPr>
            <a:r>
              <a:rPr lang="ru-RU" altLang="ru-RU" dirty="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охват населения России</a:t>
            </a: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2B9ECB13-7488-A642-FA7B-D86FC858088A}"/>
              </a:ext>
            </a:extLst>
          </p:cNvPr>
          <p:cNvSpPr/>
          <p:nvPr/>
        </p:nvSpPr>
        <p:spPr>
          <a:xfrm>
            <a:off x="572630" y="1298204"/>
            <a:ext cx="1766845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en-US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</a:t>
            </a: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</a:t>
            </a:r>
            <a:r>
              <a:rPr lang="en-US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00</a:t>
            </a: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+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1CEBB431-DF25-4F66-5837-9E8B518A6CE8}"/>
              </a:ext>
            </a:extLst>
          </p:cNvPr>
          <p:cNvSpPr/>
          <p:nvPr/>
        </p:nvSpPr>
        <p:spPr>
          <a:xfrm>
            <a:off x="597773" y="2509167"/>
            <a:ext cx="1298158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40+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B0C10F47-EB19-E909-E539-04AA5D23BCAD}"/>
              </a:ext>
            </a:extLst>
          </p:cNvPr>
          <p:cNvSpPr/>
          <p:nvPr/>
        </p:nvSpPr>
        <p:spPr>
          <a:xfrm>
            <a:off x="572630" y="3797740"/>
            <a:ext cx="1323301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46256" y="5356114"/>
            <a:ext cx="17889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Оренбургская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Архангельская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Краснодарский край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Свердловская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Ульяновская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Брянская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Курская область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Рязанская область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Орловская область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8248" y="5354882"/>
            <a:ext cx="188196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Новгородская область</a:t>
            </a: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Республика Саха (Якутия)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Республика Хакасия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Республика Тыва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Амурская область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⁠Московская область</a:t>
            </a: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Кемеровская область</a:t>
            </a:r>
            <a:endParaRPr lang="en-US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28600" indent="-228600">
              <a:buFont typeface="+mj-lt"/>
              <a:buAutoNum type="arabicPeriod" startAt="10"/>
            </a:pPr>
            <a:r>
              <a:rPr lang="ru-RU" sz="9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Алтайский край</a:t>
            </a:r>
          </a:p>
          <a:p>
            <a:pPr marL="228600" indent="-228600">
              <a:buFont typeface="+mj-lt"/>
              <a:buAutoNum type="arabicPeriod" startAt="10"/>
            </a:pPr>
            <a:endParaRPr lang="ru-RU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50570" y="5527897"/>
            <a:ext cx="188196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 startAt="17"/>
            </a:pPr>
            <a:endParaRPr lang="ru-RU" sz="9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2699" y="3986748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34430" y="2781485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83409" y="3838862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6544" y="3714368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  <a:endParaRPr lang="ru-RU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25912" y="3615798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  <a:endParaRPr lang="ru-RU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80507" y="3078450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  <a:endParaRPr lang="ru-RU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62509" y="3250444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</a:t>
            </a:r>
            <a:endParaRPr lang="ru-RU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53671" y="3292328"/>
            <a:ext cx="2439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endParaRPr lang="ru-RU" sz="9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76023" y="3211580"/>
            <a:ext cx="2375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35646" y="2673763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28418" y="3190266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65951" y="4639071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99018" y="4854515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13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65569" y="4202192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07185" y="3049432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15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16238" y="4678274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17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91159" y="4423627"/>
            <a:ext cx="29046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b="1" spc="-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16</a:t>
            </a:r>
            <a:endParaRPr lang="ru-RU" sz="600" b="1" spc="-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41261" y="5696128"/>
            <a:ext cx="3224105" cy="290197"/>
          </a:xfrm>
          <a:prstGeom prst="roundRect">
            <a:avLst/>
          </a:prstGeom>
          <a:solidFill>
            <a:srgbClr val="C89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02E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Регионы полного присутствия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49503" y="6150321"/>
            <a:ext cx="3224105" cy="290197"/>
          </a:xfrm>
          <a:prstGeom prst="roundRect">
            <a:avLst/>
          </a:prstGeom>
          <a:solidFill>
            <a:srgbClr val="00FFF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202F5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Регионы частичного присутствия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D05AF68-1A8C-4D8B-8F94-9F2720053B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551" y="172992"/>
            <a:ext cx="639117" cy="3850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194017-B00C-D4DF-C3D3-9E6676E62B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22" y="749310"/>
            <a:ext cx="639117" cy="63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3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E9216-B380-95C5-E417-A8EB41923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414EFF8-10A7-3CCD-0BEB-FC2C2BAB1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ECF282-E791-56AA-7F80-B92CE052E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574" y="4843016"/>
            <a:ext cx="11679084" cy="263561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19BF404-D1CD-9310-12B7-BAF125393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8044" y="4753028"/>
            <a:ext cx="5470478" cy="334624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2C9272D-4198-57EB-5776-9470735C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40" y="269215"/>
            <a:ext cx="11598520" cy="104906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</a:rPr>
              <a:t>Подключение микробиологических лабораторий </a:t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dirty="0">
                <a:solidFill>
                  <a:schemeClr val="bg1"/>
                </a:solidFill>
              </a:rPr>
              <a:t>к РЛИС Краснодарского края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6D4DC-DFFC-961C-B935-6606909B46F2}"/>
              </a:ext>
            </a:extLst>
          </p:cNvPr>
          <p:cNvSpPr txBox="1">
            <a:spLocks/>
          </p:cNvSpPr>
          <p:nvPr/>
        </p:nvSpPr>
        <p:spPr>
          <a:xfrm>
            <a:off x="105312" y="1915147"/>
            <a:ext cx="5133260" cy="277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51 микробиологическая лаборатория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около 120 АРМ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4</a:t>
            </a:r>
            <a:r>
              <a:rPr lang="en-US" sz="3200" dirty="0">
                <a:solidFill>
                  <a:schemeClr val="bg1"/>
                </a:solidFill>
              </a:rPr>
              <a:t>8</a:t>
            </a:r>
            <a:r>
              <a:rPr lang="ru-RU" sz="3200" dirty="0">
                <a:solidFill>
                  <a:schemeClr val="bg1"/>
                </a:solidFill>
              </a:rPr>
              <a:t> микробиологических анализаторов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интеграция с единой МИС КК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97635B-35CD-EE0E-155A-7E980A418D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884" y="1587494"/>
            <a:ext cx="6126342" cy="3734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17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00204" y="-685773"/>
            <a:ext cx="4815191" cy="294540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6720" y="5420198"/>
            <a:ext cx="7558609" cy="1702460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67732" y="32374"/>
            <a:ext cx="4083644" cy="616850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Настоящее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04F0725A-8A8E-4CC2-B592-8C04A4011AEB}"/>
              </a:ext>
            </a:extLst>
          </p:cNvPr>
          <p:cNvSpPr/>
          <p:nvPr/>
        </p:nvSpPr>
        <p:spPr>
          <a:xfrm>
            <a:off x="10507136" y="363151"/>
            <a:ext cx="1617132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B239-45F8-40CE-9167-145537B7777C}"/>
              </a:ext>
            </a:extLst>
          </p:cNvPr>
          <p:cNvSpPr txBox="1"/>
          <p:nvPr/>
        </p:nvSpPr>
        <p:spPr>
          <a:xfrm>
            <a:off x="144770" y="617745"/>
            <a:ext cx="584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Рабочая тетрадь микробиолога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C539C9-3933-4FEA-9130-7BF70B59FE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167" y="974506"/>
            <a:ext cx="9508777" cy="526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910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72646-D881-23FD-6C95-4D6C21BC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1E3712-07CD-21DC-D3DD-77F756CD3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07A139E-8BC3-7BBD-48F4-295252215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00204" y="-685773"/>
            <a:ext cx="4815191" cy="294540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BFD109A-E52E-1505-8F2C-1D2A8C2F7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6720" y="5420198"/>
            <a:ext cx="7558609" cy="1702460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CD4D4D76-1878-A347-07F3-A95B3BB121B7}"/>
              </a:ext>
            </a:extLst>
          </p:cNvPr>
          <p:cNvSpPr/>
          <p:nvPr/>
        </p:nvSpPr>
        <p:spPr>
          <a:xfrm>
            <a:off x="572630" y="444042"/>
            <a:ext cx="3022599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Настоящее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31F656CF-B97E-E7E0-BAD3-DD1C0B9F368B}"/>
              </a:ext>
            </a:extLst>
          </p:cNvPr>
          <p:cNvSpPr/>
          <p:nvPr/>
        </p:nvSpPr>
        <p:spPr>
          <a:xfrm>
            <a:off x="10507136" y="363151"/>
            <a:ext cx="1617132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AB53E0-AF76-A0E9-7535-0DB4113667A9}"/>
              </a:ext>
            </a:extLst>
          </p:cNvPr>
          <p:cNvSpPr txBox="1"/>
          <p:nvPr/>
        </p:nvSpPr>
        <p:spPr>
          <a:xfrm>
            <a:off x="519674" y="1186524"/>
            <a:ext cx="584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Экспертная система в разделе «Микробиология»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9DFE727-B142-200B-FE3F-86043002D3A6}"/>
              </a:ext>
            </a:extLst>
          </p:cNvPr>
          <p:cNvGrpSpPr/>
          <p:nvPr/>
        </p:nvGrpSpPr>
        <p:grpSpPr>
          <a:xfrm>
            <a:off x="572630" y="1676732"/>
            <a:ext cx="8407559" cy="4601798"/>
            <a:chOff x="310317" y="1698416"/>
            <a:chExt cx="8818602" cy="482677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C9D7B14D-BB39-9398-49A0-FB4254D53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317" y="2157231"/>
              <a:ext cx="8818602" cy="4367964"/>
            </a:xfrm>
            <a:prstGeom prst="rect">
              <a:avLst/>
            </a:prstGeom>
          </p:spPr>
        </p:pic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584027D2-6154-BA37-35CB-3564FA27835A}"/>
                </a:ext>
              </a:extLst>
            </p:cNvPr>
            <p:cNvGrpSpPr/>
            <p:nvPr/>
          </p:nvGrpSpPr>
          <p:grpSpPr>
            <a:xfrm>
              <a:off x="310317" y="1698416"/>
              <a:ext cx="6793058" cy="467091"/>
              <a:chOff x="6265479" y="1736249"/>
              <a:chExt cx="6602991" cy="454023"/>
            </a:xfrm>
          </p:grpSpPr>
          <p:sp>
            <p:nvSpPr>
              <p:cNvPr id="11" name="Прямоугольник с двумя скругленными соседними углами 8">
                <a:extLst>
                  <a:ext uri="{FF2B5EF4-FFF2-40B4-BE49-F238E27FC236}">
                    <a16:creationId xmlns:a16="http://schemas.microsoft.com/office/drawing/2014/main" id="{076D928C-12B8-1121-9666-5A7D7288F5AC}"/>
                  </a:ext>
                </a:extLst>
              </p:cNvPr>
              <p:cNvSpPr/>
              <p:nvPr/>
            </p:nvSpPr>
            <p:spPr>
              <a:xfrm>
                <a:off x="6265479" y="1736249"/>
                <a:ext cx="6602991" cy="454023"/>
              </a:xfrm>
              <a:prstGeom prst="round2SameRect">
                <a:avLst>
                  <a:gd name="adj1" fmla="val 31702"/>
                  <a:gd name="adj2" fmla="val 0"/>
                </a:avLst>
              </a:prstGeom>
              <a:solidFill>
                <a:srgbClr val="5450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Овал 13">
                <a:extLst>
                  <a:ext uri="{FF2B5EF4-FFF2-40B4-BE49-F238E27FC236}">
                    <a16:creationId xmlns:a16="http://schemas.microsoft.com/office/drawing/2014/main" id="{3573C88B-95E1-8DAA-0218-BB9D400EFC8C}"/>
                  </a:ext>
                </a:extLst>
              </p:cNvPr>
              <p:cNvSpPr/>
              <p:nvPr/>
            </p:nvSpPr>
            <p:spPr>
              <a:xfrm>
                <a:off x="6448267" y="1902821"/>
                <a:ext cx="126524" cy="1265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Овал 14">
                <a:extLst>
                  <a:ext uri="{FF2B5EF4-FFF2-40B4-BE49-F238E27FC236}">
                    <a16:creationId xmlns:a16="http://schemas.microsoft.com/office/drawing/2014/main" id="{0C35A892-141A-9690-940D-7C705C17AD11}"/>
                  </a:ext>
                </a:extLst>
              </p:cNvPr>
              <p:cNvSpPr/>
              <p:nvPr/>
            </p:nvSpPr>
            <p:spPr>
              <a:xfrm>
                <a:off x="6722438" y="1902821"/>
                <a:ext cx="126524" cy="1265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A7CCA2A2-DACF-30D7-97ED-94F8C3401330}"/>
                  </a:ext>
                </a:extLst>
              </p:cNvPr>
              <p:cNvSpPr/>
              <p:nvPr/>
            </p:nvSpPr>
            <p:spPr>
              <a:xfrm>
                <a:off x="6996609" y="1899999"/>
                <a:ext cx="126524" cy="126525"/>
              </a:xfrm>
              <a:prstGeom prst="ellipse">
                <a:avLst/>
              </a:prstGeom>
              <a:solidFill>
                <a:srgbClr val="71F7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B9B2AF8-1E49-6BC7-2B93-636CF19D36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4"/>
            <a:stretch/>
          </p:blipFill>
          <p:spPr>
            <a:xfrm>
              <a:off x="6387900" y="1866879"/>
              <a:ext cx="507807" cy="178478"/>
            </a:xfrm>
            <a:prstGeom prst="rect">
              <a:avLst/>
            </a:prstGeom>
          </p:spPr>
        </p:pic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7FB47E0-6A97-2ABC-CA6A-CBCC0E9797CB}"/>
              </a:ext>
            </a:extLst>
          </p:cNvPr>
          <p:cNvGrpSpPr/>
          <p:nvPr/>
        </p:nvGrpSpPr>
        <p:grpSpPr>
          <a:xfrm>
            <a:off x="7049057" y="1065648"/>
            <a:ext cx="4739396" cy="5515955"/>
            <a:chOff x="6654995" y="732335"/>
            <a:chExt cx="5156005" cy="6000826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9C42500-6901-3D5B-8EC0-8D1EC6372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4995" y="1194758"/>
              <a:ext cx="5156005" cy="5538403"/>
            </a:xfrm>
            <a:prstGeom prst="rect">
              <a:avLst/>
            </a:prstGeom>
          </p:spPr>
        </p:pic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AC9C0F19-A37D-BAA9-6EC4-2CAFE42340A8}"/>
                </a:ext>
              </a:extLst>
            </p:cNvPr>
            <p:cNvGrpSpPr/>
            <p:nvPr/>
          </p:nvGrpSpPr>
          <p:grpSpPr>
            <a:xfrm>
              <a:off x="6654995" y="732335"/>
              <a:ext cx="5156005" cy="467091"/>
              <a:chOff x="6265479" y="1736249"/>
              <a:chExt cx="5011742" cy="454023"/>
            </a:xfrm>
          </p:grpSpPr>
          <p:sp>
            <p:nvSpPr>
              <p:cNvPr id="19" name="Прямоугольник с двумя скругленными соседними углами 8">
                <a:extLst>
                  <a:ext uri="{FF2B5EF4-FFF2-40B4-BE49-F238E27FC236}">
                    <a16:creationId xmlns:a16="http://schemas.microsoft.com/office/drawing/2014/main" id="{EE8A4C9B-63E2-65AC-9883-3822D9216A8B}"/>
                  </a:ext>
                </a:extLst>
              </p:cNvPr>
              <p:cNvSpPr/>
              <p:nvPr/>
            </p:nvSpPr>
            <p:spPr>
              <a:xfrm>
                <a:off x="6265479" y="1736249"/>
                <a:ext cx="5011742" cy="454023"/>
              </a:xfrm>
              <a:prstGeom prst="round2SameRect">
                <a:avLst>
                  <a:gd name="adj1" fmla="val 31702"/>
                  <a:gd name="adj2" fmla="val 0"/>
                </a:avLst>
              </a:prstGeom>
              <a:solidFill>
                <a:srgbClr val="5450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2F976760-A389-4258-8EED-82F2889298E5}"/>
                  </a:ext>
                </a:extLst>
              </p:cNvPr>
              <p:cNvSpPr/>
              <p:nvPr/>
            </p:nvSpPr>
            <p:spPr>
              <a:xfrm>
                <a:off x="6448267" y="1902821"/>
                <a:ext cx="126524" cy="1265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Овал 20">
                <a:extLst>
                  <a:ext uri="{FF2B5EF4-FFF2-40B4-BE49-F238E27FC236}">
                    <a16:creationId xmlns:a16="http://schemas.microsoft.com/office/drawing/2014/main" id="{DA06FBAF-F69B-6351-9CD8-4EE61D02EF4A}"/>
                  </a:ext>
                </a:extLst>
              </p:cNvPr>
              <p:cNvSpPr/>
              <p:nvPr/>
            </p:nvSpPr>
            <p:spPr>
              <a:xfrm>
                <a:off x="6722438" y="1902821"/>
                <a:ext cx="126524" cy="1265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7FE1CC08-2D99-8185-88E8-4DBA1FACFB59}"/>
                  </a:ext>
                </a:extLst>
              </p:cNvPr>
              <p:cNvSpPr/>
              <p:nvPr/>
            </p:nvSpPr>
            <p:spPr>
              <a:xfrm>
                <a:off x="6996609" y="1899999"/>
                <a:ext cx="126524" cy="126525"/>
              </a:xfrm>
              <a:prstGeom prst="ellipse">
                <a:avLst/>
              </a:prstGeom>
              <a:solidFill>
                <a:srgbClr val="71F7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926A6AC-81EE-99D6-B887-FBCEE9FDE9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4"/>
            <a:stretch/>
          </p:blipFill>
          <p:spPr>
            <a:xfrm>
              <a:off x="11135574" y="888077"/>
              <a:ext cx="507807" cy="203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9214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508961" y="-657156"/>
            <a:ext cx="4969184" cy="303960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85657" y="1267391"/>
            <a:ext cx="4411924" cy="2392059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365063" y="4923962"/>
            <a:ext cx="7558609" cy="17057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AAC7D3B-7BAE-4851-BB91-D08942579A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48" y="3191840"/>
            <a:ext cx="6566089" cy="3298318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5122144" y="2760502"/>
            <a:ext cx="6708893" cy="467091"/>
            <a:chOff x="6265479" y="1736249"/>
            <a:chExt cx="6521181" cy="454023"/>
          </a:xfrm>
        </p:grpSpPr>
        <p:sp>
          <p:nvSpPr>
            <p:cNvPr id="19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E23A7C9D-8858-4346-B873-4527A8725EBA}"/>
                </a:ext>
              </a:extLst>
            </p:cNvPr>
            <p:cNvSpPr/>
            <p:nvPr/>
          </p:nvSpPr>
          <p:spPr>
            <a:xfrm>
              <a:off x="6265479" y="1736249"/>
              <a:ext cx="6521181" cy="454023"/>
            </a:xfrm>
            <a:prstGeom prst="round2SameRect">
              <a:avLst>
                <a:gd name="adj1" fmla="val 31702"/>
                <a:gd name="adj2" fmla="val 0"/>
              </a:avLst>
            </a:prstGeom>
            <a:solidFill>
              <a:srgbClr val="545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1C0A0FE2-86FD-4F51-93BB-A3E3EA07FD25}"/>
                </a:ext>
              </a:extLst>
            </p:cNvPr>
            <p:cNvSpPr/>
            <p:nvPr/>
          </p:nvSpPr>
          <p:spPr>
            <a:xfrm>
              <a:off x="6448267" y="1902821"/>
              <a:ext cx="126524" cy="126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506D5736-E426-4018-8E61-F368B7E50D8D}"/>
                </a:ext>
              </a:extLst>
            </p:cNvPr>
            <p:cNvSpPr/>
            <p:nvPr/>
          </p:nvSpPr>
          <p:spPr>
            <a:xfrm>
              <a:off x="6722438" y="1902821"/>
              <a:ext cx="126524" cy="1265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1956F76D-6E5A-4F3B-811F-A7E8985F357D}"/>
                </a:ext>
              </a:extLst>
            </p:cNvPr>
            <p:cNvSpPr/>
            <p:nvPr/>
          </p:nvSpPr>
          <p:spPr>
            <a:xfrm>
              <a:off x="6996609" y="1899999"/>
              <a:ext cx="126524" cy="126525"/>
            </a:xfrm>
            <a:prstGeom prst="ellipse">
              <a:avLst/>
            </a:prstGeom>
            <a:solidFill>
              <a:srgbClr val="71F7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B229ACE-6C26-4FC0-858C-899560D33C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4"/>
          <a:stretch/>
        </p:blipFill>
        <p:spPr>
          <a:xfrm>
            <a:off x="11059947" y="2917594"/>
            <a:ext cx="507807" cy="203954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572630" y="444042"/>
            <a:ext cx="3022599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Настоящее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B239-45F8-40CE-9167-145537B7777C}"/>
              </a:ext>
            </a:extLst>
          </p:cNvPr>
          <p:cNvSpPr txBox="1"/>
          <p:nvPr/>
        </p:nvSpPr>
        <p:spPr>
          <a:xfrm>
            <a:off x="4306906" y="591980"/>
            <a:ext cx="35781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00FFF0"/>
                </a:solidFill>
              </a:rPr>
              <a:t>Модуль «Мониторинг»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7C7099-0C35-4E3D-8331-22ECA008B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63" y="1862070"/>
            <a:ext cx="6708893" cy="3155422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716562" y="1414193"/>
            <a:ext cx="6708893" cy="467091"/>
            <a:chOff x="6265479" y="1736249"/>
            <a:chExt cx="6521181" cy="454023"/>
          </a:xfrm>
        </p:grpSpPr>
        <p:sp>
          <p:nvSpPr>
            <p:cNvPr id="13" name="Прямоугольник с двумя скругленными соседними углами 8">
              <a:extLst>
                <a:ext uri="{FF2B5EF4-FFF2-40B4-BE49-F238E27FC236}">
                  <a16:creationId xmlns:a16="http://schemas.microsoft.com/office/drawing/2014/main" id="{E23A7C9D-8858-4346-B873-4527A8725EBA}"/>
                </a:ext>
              </a:extLst>
            </p:cNvPr>
            <p:cNvSpPr/>
            <p:nvPr/>
          </p:nvSpPr>
          <p:spPr>
            <a:xfrm>
              <a:off x="6265479" y="1736249"/>
              <a:ext cx="6521181" cy="454023"/>
            </a:xfrm>
            <a:prstGeom prst="round2SameRect">
              <a:avLst>
                <a:gd name="adj1" fmla="val 31702"/>
                <a:gd name="adj2" fmla="val 0"/>
              </a:avLst>
            </a:prstGeom>
            <a:solidFill>
              <a:srgbClr val="545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1C0A0FE2-86FD-4F51-93BB-A3E3EA07FD25}"/>
                </a:ext>
              </a:extLst>
            </p:cNvPr>
            <p:cNvSpPr/>
            <p:nvPr/>
          </p:nvSpPr>
          <p:spPr>
            <a:xfrm>
              <a:off x="6448267" y="1902821"/>
              <a:ext cx="126524" cy="1265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06D5736-E426-4018-8E61-F368B7E50D8D}"/>
                </a:ext>
              </a:extLst>
            </p:cNvPr>
            <p:cNvSpPr/>
            <p:nvPr/>
          </p:nvSpPr>
          <p:spPr>
            <a:xfrm>
              <a:off x="6722438" y="1902821"/>
              <a:ext cx="126524" cy="1265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1956F76D-6E5A-4F3B-811F-A7E8985F357D}"/>
                </a:ext>
              </a:extLst>
            </p:cNvPr>
            <p:cNvSpPr/>
            <p:nvPr/>
          </p:nvSpPr>
          <p:spPr>
            <a:xfrm>
              <a:off x="6996609" y="1899999"/>
              <a:ext cx="126524" cy="126525"/>
            </a:xfrm>
            <a:prstGeom prst="ellipse">
              <a:avLst/>
            </a:prstGeom>
            <a:solidFill>
              <a:srgbClr val="71F7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B229ACE-6C26-4FC0-858C-899560D33C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4"/>
          <a:stretch/>
        </p:blipFill>
        <p:spPr>
          <a:xfrm>
            <a:off x="6654365" y="1571285"/>
            <a:ext cx="507807" cy="203954"/>
          </a:xfrm>
          <a:prstGeom prst="rect">
            <a:avLst/>
          </a:prstGeom>
        </p:spPr>
      </p:pic>
      <p:sp>
        <p:nvSpPr>
          <p:cNvPr id="28" name="Rectangle 1">
            <a:extLst>
              <a:ext uri="{FF2B5EF4-FFF2-40B4-BE49-F238E27FC236}">
                <a16:creationId xmlns:a16="http://schemas.microsoft.com/office/drawing/2014/main" id="{04F0725A-8A8E-4CC2-B592-8C04A4011AEB}"/>
              </a:ext>
            </a:extLst>
          </p:cNvPr>
          <p:cNvSpPr/>
          <p:nvPr/>
        </p:nvSpPr>
        <p:spPr>
          <a:xfrm>
            <a:off x="8966200" y="444042"/>
            <a:ext cx="2810934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420490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00204" y="-685773"/>
            <a:ext cx="4815191" cy="294540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6720" y="5420198"/>
            <a:ext cx="7558609" cy="1702460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572630" y="192497"/>
            <a:ext cx="7861156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Ближайшие перспективы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04F0725A-8A8E-4CC2-B592-8C04A4011AEB}"/>
              </a:ext>
            </a:extLst>
          </p:cNvPr>
          <p:cNvSpPr/>
          <p:nvPr/>
        </p:nvSpPr>
        <p:spPr>
          <a:xfrm>
            <a:off x="10507136" y="363151"/>
            <a:ext cx="1617132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B239-45F8-40CE-9167-145537B7777C}"/>
              </a:ext>
            </a:extLst>
          </p:cNvPr>
          <p:cNvSpPr txBox="1"/>
          <p:nvPr/>
        </p:nvSpPr>
        <p:spPr>
          <a:xfrm>
            <a:off x="572630" y="814103"/>
            <a:ext cx="58472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bg1"/>
                </a:solidFill>
              </a:rPr>
              <a:t>Фенотипические тесты в разделе «Микробиология»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25FFC4-72BE-41DA-B95A-AECF07C853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074" y="2037632"/>
            <a:ext cx="8263318" cy="4493179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A48D8421-3415-486B-AFCC-26FBA1E79C90}"/>
              </a:ext>
            </a:extLst>
          </p:cNvPr>
          <p:cNvGrpSpPr/>
          <p:nvPr/>
        </p:nvGrpSpPr>
        <p:grpSpPr>
          <a:xfrm>
            <a:off x="672075" y="1592313"/>
            <a:ext cx="8263317" cy="445319"/>
            <a:chOff x="310317" y="1698416"/>
            <a:chExt cx="9502034" cy="467091"/>
          </a:xfrm>
        </p:grpSpPr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E8F910D5-95C4-4766-8A8F-03370402B5EF}"/>
                </a:ext>
              </a:extLst>
            </p:cNvPr>
            <p:cNvGrpSpPr/>
            <p:nvPr/>
          </p:nvGrpSpPr>
          <p:grpSpPr>
            <a:xfrm>
              <a:off x="310317" y="1698416"/>
              <a:ext cx="9502034" cy="467091"/>
              <a:chOff x="6265479" y="1736249"/>
              <a:chExt cx="9236171" cy="454023"/>
            </a:xfrm>
          </p:grpSpPr>
          <p:sp>
            <p:nvSpPr>
              <p:cNvPr id="32" name="Прямоугольник с двумя скругленными соседними углами 8">
                <a:extLst>
                  <a:ext uri="{FF2B5EF4-FFF2-40B4-BE49-F238E27FC236}">
                    <a16:creationId xmlns:a16="http://schemas.microsoft.com/office/drawing/2014/main" id="{EBFAAA45-0181-4FE6-9120-5027448C07E7}"/>
                  </a:ext>
                </a:extLst>
              </p:cNvPr>
              <p:cNvSpPr/>
              <p:nvPr/>
            </p:nvSpPr>
            <p:spPr>
              <a:xfrm>
                <a:off x="6265479" y="1736249"/>
                <a:ext cx="9236171" cy="454023"/>
              </a:xfrm>
              <a:prstGeom prst="round2SameRect">
                <a:avLst>
                  <a:gd name="adj1" fmla="val 31702"/>
                  <a:gd name="adj2" fmla="val 0"/>
                </a:avLst>
              </a:prstGeom>
              <a:solidFill>
                <a:srgbClr val="5450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33" name="Овал 32">
                <a:extLst>
                  <a:ext uri="{FF2B5EF4-FFF2-40B4-BE49-F238E27FC236}">
                    <a16:creationId xmlns:a16="http://schemas.microsoft.com/office/drawing/2014/main" id="{99B35F4D-41B1-4FA5-A5BE-DA0278CDE220}"/>
                  </a:ext>
                </a:extLst>
              </p:cNvPr>
              <p:cNvSpPr/>
              <p:nvPr/>
            </p:nvSpPr>
            <p:spPr>
              <a:xfrm>
                <a:off x="6448267" y="1902821"/>
                <a:ext cx="126524" cy="1265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>
                <a:extLst>
                  <a:ext uri="{FF2B5EF4-FFF2-40B4-BE49-F238E27FC236}">
                    <a16:creationId xmlns:a16="http://schemas.microsoft.com/office/drawing/2014/main" id="{B27936FF-1A84-4CB3-AF65-7E8842370D71}"/>
                  </a:ext>
                </a:extLst>
              </p:cNvPr>
              <p:cNvSpPr/>
              <p:nvPr/>
            </p:nvSpPr>
            <p:spPr>
              <a:xfrm>
                <a:off x="6722438" y="1902821"/>
                <a:ext cx="126524" cy="1265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>
                <a:extLst>
                  <a:ext uri="{FF2B5EF4-FFF2-40B4-BE49-F238E27FC236}">
                    <a16:creationId xmlns:a16="http://schemas.microsoft.com/office/drawing/2014/main" id="{81B1B526-3FE7-4D42-8695-1D9CEA5F2D63}"/>
                  </a:ext>
                </a:extLst>
              </p:cNvPr>
              <p:cNvSpPr/>
              <p:nvPr/>
            </p:nvSpPr>
            <p:spPr>
              <a:xfrm>
                <a:off x="6996609" y="1899999"/>
                <a:ext cx="126524" cy="126525"/>
              </a:xfrm>
              <a:prstGeom prst="ellipse">
                <a:avLst/>
              </a:prstGeom>
              <a:solidFill>
                <a:srgbClr val="71F7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3D59B1F9-FA74-45F2-B365-8EC3A98CCD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4"/>
            <a:stretch/>
          </p:blipFill>
          <p:spPr>
            <a:xfrm>
              <a:off x="8918005" y="1847541"/>
              <a:ext cx="507807" cy="203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0916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00204" y="-685773"/>
            <a:ext cx="4815191" cy="294540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6720" y="5420198"/>
            <a:ext cx="7558609" cy="1702460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572630" y="444042"/>
            <a:ext cx="3963859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Перспективы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B239-45F8-40CE-9167-145537B7777C}"/>
              </a:ext>
            </a:extLst>
          </p:cNvPr>
          <p:cNvSpPr txBox="1"/>
          <p:nvPr/>
        </p:nvSpPr>
        <p:spPr>
          <a:xfrm>
            <a:off x="560456" y="1076388"/>
            <a:ext cx="58472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Использование справочников НСИ, а также автоматическая/ручная связь МО и АБ с ними на уровне справочников ЛИС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7CD3D42-4005-43C6-92E6-26C1229453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630" y="2501349"/>
            <a:ext cx="10548682" cy="3411840"/>
          </a:xfrm>
          <a:prstGeom prst="rect">
            <a:avLst/>
          </a:prstGeom>
        </p:spPr>
      </p:pic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4B35852A-E064-4C31-8A63-B266A144C95F}"/>
              </a:ext>
            </a:extLst>
          </p:cNvPr>
          <p:cNvGrpSpPr/>
          <p:nvPr/>
        </p:nvGrpSpPr>
        <p:grpSpPr>
          <a:xfrm>
            <a:off x="560456" y="2065946"/>
            <a:ext cx="10548682" cy="445319"/>
            <a:chOff x="27794" y="1665408"/>
            <a:chExt cx="9502034" cy="467091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0B2446D4-ADF3-4798-A56D-EC53BB6CB9F3}"/>
                </a:ext>
              </a:extLst>
            </p:cNvPr>
            <p:cNvGrpSpPr/>
            <p:nvPr/>
          </p:nvGrpSpPr>
          <p:grpSpPr>
            <a:xfrm>
              <a:off x="27794" y="1665408"/>
              <a:ext cx="9502034" cy="467091"/>
              <a:chOff x="5990861" y="1704164"/>
              <a:chExt cx="9236171" cy="454023"/>
            </a:xfrm>
          </p:grpSpPr>
          <p:sp>
            <p:nvSpPr>
              <p:cNvPr id="51" name="Прямоугольник с двумя скругленными соседними углами 8">
                <a:extLst>
                  <a:ext uri="{FF2B5EF4-FFF2-40B4-BE49-F238E27FC236}">
                    <a16:creationId xmlns:a16="http://schemas.microsoft.com/office/drawing/2014/main" id="{071C5D80-7CAE-4944-8A30-92BAC841853F}"/>
                  </a:ext>
                </a:extLst>
              </p:cNvPr>
              <p:cNvSpPr/>
              <p:nvPr/>
            </p:nvSpPr>
            <p:spPr>
              <a:xfrm>
                <a:off x="5990861" y="1704164"/>
                <a:ext cx="9236171" cy="454023"/>
              </a:xfrm>
              <a:prstGeom prst="round2SameRect">
                <a:avLst>
                  <a:gd name="adj1" fmla="val 31702"/>
                  <a:gd name="adj2" fmla="val 0"/>
                </a:avLst>
              </a:prstGeom>
              <a:solidFill>
                <a:srgbClr val="5450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2" name="Овал 51">
                <a:extLst>
                  <a:ext uri="{FF2B5EF4-FFF2-40B4-BE49-F238E27FC236}">
                    <a16:creationId xmlns:a16="http://schemas.microsoft.com/office/drawing/2014/main" id="{D2CC4294-FDC9-4698-B734-085197B7356E}"/>
                  </a:ext>
                </a:extLst>
              </p:cNvPr>
              <p:cNvSpPr/>
              <p:nvPr/>
            </p:nvSpPr>
            <p:spPr>
              <a:xfrm>
                <a:off x="6448267" y="1902821"/>
                <a:ext cx="126524" cy="1265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Овал 52">
                <a:extLst>
                  <a:ext uri="{FF2B5EF4-FFF2-40B4-BE49-F238E27FC236}">
                    <a16:creationId xmlns:a16="http://schemas.microsoft.com/office/drawing/2014/main" id="{115EE27D-7A72-4D50-A37C-D495359A6A95}"/>
                  </a:ext>
                </a:extLst>
              </p:cNvPr>
              <p:cNvSpPr/>
              <p:nvPr/>
            </p:nvSpPr>
            <p:spPr>
              <a:xfrm>
                <a:off x="6722438" y="1902821"/>
                <a:ext cx="126524" cy="1265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Овал 53">
                <a:extLst>
                  <a:ext uri="{FF2B5EF4-FFF2-40B4-BE49-F238E27FC236}">
                    <a16:creationId xmlns:a16="http://schemas.microsoft.com/office/drawing/2014/main" id="{0FCCA3CE-5774-4C8A-B050-026BC355E34E}"/>
                  </a:ext>
                </a:extLst>
              </p:cNvPr>
              <p:cNvSpPr/>
              <p:nvPr/>
            </p:nvSpPr>
            <p:spPr>
              <a:xfrm>
                <a:off x="6996609" y="1899999"/>
                <a:ext cx="126524" cy="126525"/>
              </a:xfrm>
              <a:prstGeom prst="ellipse">
                <a:avLst/>
              </a:prstGeom>
              <a:solidFill>
                <a:srgbClr val="71F7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DB2D8E45-9445-47C7-BBA3-1F0C8515DE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4"/>
            <a:stretch/>
          </p:blipFill>
          <p:spPr>
            <a:xfrm>
              <a:off x="8918005" y="1847541"/>
              <a:ext cx="507807" cy="203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341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600204" y="-685773"/>
            <a:ext cx="4815191" cy="294540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306720" y="5420198"/>
            <a:ext cx="7558609" cy="1702460"/>
          </a:xfrm>
          <a:prstGeom prst="rect">
            <a:avLst/>
          </a:prstGeom>
        </p:spPr>
      </p:pic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572630" y="444042"/>
            <a:ext cx="3759673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Перспективы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04F0725A-8A8E-4CC2-B592-8C04A4011AEB}"/>
              </a:ext>
            </a:extLst>
          </p:cNvPr>
          <p:cNvSpPr/>
          <p:nvPr/>
        </p:nvSpPr>
        <p:spPr>
          <a:xfrm>
            <a:off x="10507136" y="363151"/>
            <a:ext cx="1617132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F0B239-45F8-40CE-9167-145537B7777C}"/>
              </a:ext>
            </a:extLst>
          </p:cNvPr>
          <p:cNvSpPr txBox="1"/>
          <p:nvPr/>
        </p:nvSpPr>
        <p:spPr>
          <a:xfrm>
            <a:off x="519674" y="1186524"/>
            <a:ext cx="58472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Отправка МБИО-СЭМД, а для этого: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- использование справочников НСИ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- указание версия (EUCAST) в ЛИС и отображения в бланке отчета об исследованиях.</a:t>
            </a:r>
          </a:p>
          <a:p>
            <a:r>
              <a:rPr lang="ru-RU" sz="1800" dirty="0">
                <a:solidFill>
                  <a:schemeClr val="bg1"/>
                </a:solidFill>
              </a:rPr>
              <a:t>- </a:t>
            </a:r>
            <a:r>
              <a:rPr lang="ru-RU" dirty="0">
                <a:solidFill>
                  <a:schemeClr val="bg1"/>
                </a:solidFill>
              </a:rPr>
              <a:t>передача фенотипических тестов</a:t>
            </a: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71ABF0-ED80-43AC-B5D9-AE0E6EAF36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4259" y="1271348"/>
            <a:ext cx="4954857" cy="514318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A9AF22C-95E7-4821-9105-47B1939B05FD}"/>
              </a:ext>
            </a:extLst>
          </p:cNvPr>
          <p:cNvGrpSpPr/>
          <p:nvPr/>
        </p:nvGrpSpPr>
        <p:grpSpPr>
          <a:xfrm>
            <a:off x="6227074" y="832542"/>
            <a:ext cx="5012041" cy="429350"/>
            <a:chOff x="6654995" y="732334"/>
            <a:chExt cx="5156005" cy="467091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C64C8B95-85EA-466E-B204-86FCAE2D5C26}"/>
                </a:ext>
              </a:extLst>
            </p:cNvPr>
            <p:cNvGrpSpPr/>
            <p:nvPr/>
          </p:nvGrpSpPr>
          <p:grpSpPr>
            <a:xfrm>
              <a:off x="6654995" y="732334"/>
              <a:ext cx="5156005" cy="467091"/>
              <a:chOff x="6265479" y="1736248"/>
              <a:chExt cx="5011742" cy="454023"/>
            </a:xfrm>
          </p:grpSpPr>
          <p:sp>
            <p:nvSpPr>
              <p:cNvPr id="15" name="Прямоугольник с двумя скругленными соседними углами 8">
                <a:extLst>
                  <a:ext uri="{FF2B5EF4-FFF2-40B4-BE49-F238E27FC236}">
                    <a16:creationId xmlns:a16="http://schemas.microsoft.com/office/drawing/2014/main" id="{B74CED0A-A532-4427-986E-8469DD01E5DD}"/>
                  </a:ext>
                </a:extLst>
              </p:cNvPr>
              <p:cNvSpPr/>
              <p:nvPr/>
            </p:nvSpPr>
            <p:spPr>
              <a:xfrm>
                <a:off x="6265479" y="1736248"/>
                <a:ext cx="5011742" cy="454023"/>
              </a:xfrm>
              <a:prstGeom prst="round2SameRect">
                <a:avLst>
                  <a:gd name="adj1" fmla="val 31702"/>
                  <a:gd name="adj2" fmla="val 0"/>
                </a:avLst>
              </a:prstGeom>
              <a:solidFill>
                <a:srgbClr val="5450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79613453-B160-432F-B4DF-F45EB420FB8E}"/>
                  </a:ext>
                </a:extLst>
              </p:cNvPr>
              <p:cNvSpPr/>
              <p:nvPr/>
            </p:nvSpPr>
            <p:spPr>
              <a:xfrm>
                <a:off x="6448267" y="1902821"/>
                <a:ext cx="126524" cy="1265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F7F97ECD-2709-4425-8B7E-B4F16133DE6E}"/>
                  </a:ext>
                </a:extLst>
              </p:cNvPr>
              <p:cNvSpPr/>
              <p:nvPr/>
            </p:nvSpPr>
            <p:spPr>
              <a:xfrm>
                <a:off x="6722438" y="1902821"/>
                <a:ext cx="126524" cy="1265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C01E9F36-5A5D-4AE0-9E5F-BD2FF2EC5AC1}"/>
                  </a:ext>
                </a:extLst>
              </p:cNvPr>
              <p:cNvSpPr/>
              <p:nvPr/>
            </p:nvSpPr>
            <p:spPr>
              <a:xfrm>
                <a:off x="6996609" y="1899999"/>
                <a:ext cx="126524" cy="126525"/>
              </a:xfrm>
              <a:prstGeom prst="ellipse">
                <a:avLst/>
              </a:prstGeom>
              <a:solidFill>
                <a:srgbClr val="71F7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D5A6F319-1911-4162-9868-CA04F01510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3334"/>
            <a:stretch/>
          </p:blipFill>
          <p:spPr>
            <a:xfrm>
              <a:off x="11135574" y="888077"/>
              <a:ext cx="507807" cy="2039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939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3838"/>
            <a:ext cx="12192000" cy="55729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F9DED-32E8-D8BF-E027-DE44F5AF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188" y="209549"/>
            <a:ext cx="10429263" cy="841215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Функциональная схема региональной ЛИС</a:t>
            </a:r>
          </a:p>
        </p:txBody>
      </p:sp>
      <p:sp>
        <p:nvSpPr>
          <p:cNvPr id="29" name="Rectangle 71"/>
          <p:cNvSpPr/>
          <p:nvPr/>
        </p:nvSpPr>
        <p:spPr>
          <a:xfrm>
            <a:off x="1608629" y="1307940"/>
            <a:ext cx="4074762" cy="984782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Сокращение времени для оперативного получения данных, необходимых </a:t>
            </a:r>
            <a:b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для принятия диагностических </a:t>
            </a:r>
            <a:b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и управленческих  решений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CF7DD37F-48D0-83D1-A000-ABC1FB9E4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688" y="2469982"/>
            <a:ext cx="3709146" cy="62839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50000"/>
              </a:lnSpc>
              <a:buNone/>
            </a:pPr>
            <a:r>
              <a:rPr lang="ru-RU" sz="1400" b="1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- на уровне лаборатории</a:t>
            </a:r>
          </a:p>
          <a:p>
            <a:pPr marL="0" indent="0" algn="just">
              <a:lnSpc>
                <a:spcPct val="50000"/>
              </a:lnSpc>
              <a:buNone/>
            </a:pPr>
            <a:r>
              <a:rPr lang="ru-RU" sz="1400" b="1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- на уровне всего региона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4" y="1162042"/>
            <a:ext cx="1215225" cy="1215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0E8E118-E4E7-430C-8424-111602A59823}"/>
              </a:ext>
            </a:extLst>
          </p:cNvPr>
          <p:cNvSpPr txBox="1"/>
          <p:nvPr/>
        </p:nvSpPr>
        <p:spPr>
          <a:xfrm>
            <a:off x="7953375" y="6146119"/>
            <a:ext cx="40290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ЦАЛИ – Центральный Архив </a:t>
            </a:r>
          </a:p>
          <a:p>
            <a:pPr algn="r"/>
            <a:r>
              <a:rPr lang="ru-RU" sz="14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   Лабораторных   Исследований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98835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815" y="4375454"/>
            <a:ext cx="11679084" cy="26356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5473" y="2338043"/>
            <a:ext cx="5470478" cy="334624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5CF9DED-32E8-D8BF-E027-DE44F5AF1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35" y="-15185"/>
            <a:ext cx="11550650" cy="903451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</a:rPr>
              <a:t>Централизованный механизм отображения проведенных исследований и выявленных патологических значений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0" y="814375"/>
            <a:ext cx="11550650" cy="675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856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883" y="-773300"/>
            <a:ext cx="8476260" cy="8476260"/>
          </a:xfrm>
          <a:prstGeom prst="rect">
            <a:avLst/>
          </a:prstGeom>
        </p:spPr>
      </p:pic>
      <p:sp>
        <p:nvSpPr>
          <p:cNvPr id="24" name="Rectangle 8">
            <a:extLst>
              <a:ext uri="{FF2B5EF4-FFF2-40B4-BE49-F238E27FC236}">
                <a16:creationId xmlns:a16="http://schemas.microsoft.com/office/drawing/2014/main" id="{F5FB6E2D-C7B6-46A5-86B5-85EDF1FC892A}"/>
              </a:ext>
            </a:extLst>
          </p:cNvPr>
          <p:cNvSpPr/>
          <p:nvPr/>
        </p:nvSpPr>
        <p:spPr>
          <a:xfrm>
            <a:off x="572630" y="3845257"/>
            <a:ext cx="3883623" cy="430784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«Архив музейных штаммов»</a:t>
            </a: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E2C9DA1B-1C87-4D8D-95B5-2C43947C0A13}"/>
              </a:ext>
            </a:extLst>
          </p:cNvPr>
          <p:cNvSpPr/>
          <p:nvPr/>
        </p:nvSpPr>
        <p:spPr>
          <a:xfrm>
            <a:off x="572630" y="444042"/>
            <a:ext cx="5523370" cy="621606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36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Для микробиологии</a:t>
            </a: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04F0725A-8A8E-4CC2-B592-8C04A4011AEB}"/>
              </a:ext>
            </a:extLst>
          </p:cNvPr>
          <p:cNvSpPr/>
          <p:nvPr/>
        </p:nvSpPr>
        <p:spPr>
          <a:xfrm>
            <a:off x="6256867" y="444042"/>
            <a:ext cx="1540933" cy="677005"/>
          </a:xfrm>
          <a:prstGeom prst="rect">
            <a:avLst/>
          </a:prstGeom>
        </p:spPr>
        <p:txBody>
          <a:bodyPr wrap="square" lIns="121818" tIns="60909" rIns="121818" bIns="60909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buClrTx/>
            </a:pPr>
            <a:r>
              <a:rPr lang="ru-RU" altLang="ru-RU" sz="40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820245-38AC-4161-A0EB-3EDB4A222D7D}"/>
              </a:ext>
            </a:extLst>
          </p:cNvPr>
          <p:cNvSpPr txBox="1"/>
          <p:nvPr/>
        </p:nvSpPr>
        <p:spPr>
          <a:xfrm>
            <a:off x="563394" y="5189826"/>
            <a:ext cx="6155266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dirty="0">
                <a:solidFill>
                  <a:schemeClr val="bg1"/>
                </a:solidFill>
              </a:rPr>
              <a:t>А также: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</a:rPr>
              <a:t>усовершенствование «Рабочего журнала»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</a:rPr>
              <a:t>разные типы исследований из одной пробы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</a:rPr>
              <a:t>переработка статистических форм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630" y="1668631"/>
            <a:ext cx="4700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Контроль качества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микробиологической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лаборатории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2630" y="2756944"/>
            <a:ext cx="4080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Самостоятельный блок санитарной бактериологии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676330" y="754845"/>
            <a:ext cx="46539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19"/>
          <p:cNvGrpSpPr/>
          <p:nvPr/>
        </p:nvGrpSpPr>
        <p:grpSpPr>
          <a:xfrm>
            <a:off x="3657600" y="2896235"/>
            <a:ext cx="4100195" cy="153670"/>
            <a:chOff x="3657600" y="2896235"/>
            <a:chExt cx="4100195" cy="153670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>
              <a:off x="3657600" y="2973070"/>
              <a:ext cx="4023360" cy="0"/>
            </a:xfrm>
            <a:prstGeom prst="line">
              <a:avLst/>
            </a:prstGeom>
            <a:ln w="38100">
              <a:solidFill>
                <a:srgbClr val="00FF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Овал 17"/>
            <p:cNvSpPr/>
            <p:nvPr/>
          </p:nvSpPr>
          <p:spPr>
            <a:xfrm>
              <a:off x="7604125" y="2896235"/>
              <a:ext cx="153670" cy="153670"/>
            </a:xfrm>
            <a:prstGeom prst="ellipse">
              <a:avLst/>
            </a:prstGeom>
            <a:solidFill>
              <a:srgbClr val="00FFF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3159760" y="1782445"/>
            <a:ext cx="6527877" cy="153670"/>
            <a:chOff x="3159760" y="1782445"/>
            <a:chExt cx="6527877" cy="153670"/>
          </a:xfrm>
        </p:grpSpPr>
        <p:sp>
          <p:nvSpPr>
            <p:cNvPr id="10" name="Полилиния 9"/>
            <p:cNvSpPr/>
            <p:nvPr/>
          </p:nvSpPr>
          <p:spPr>
            <a:xfrm>
              <a:off x="3159760" y="1859280"/>
              <a:ext cx="6461760" cy="0"/>
            </a:xfrm>
            <a:custGeom>
              <a:avLst/>
              <a:gdLst>
                <a:gd name="connsiteX0" fmla="*/ 0 w 6461760"/>
                <a:gd name="connsiteY0" fmla="*/ 0 h 0"/>
                <a:gd name="connsiteX1" fmla="*/ 6461760 w 6461760"/>
                <a:gd name="connsiteY1" fmla="*/ 0 h 0"/>
                <a:gd name="connsiteX0" fmla="*/ 0 w 10000"/>
                <a:gd name="connsiteY0" fmla="*/ 0 h 0"/>
                <a:gd name="connsiteX1" fmla="*/ 7500 w 10000"/>
                <a:gd name="connsiteY1" fmla="*/ 0 h 0"/>
                <a:gd name="connsiteX2" fmla="*/ 10000 w 10000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000">
                  <a:moveTo>
                    <a:pt x="0" y="0"/>
                  </a:moveTo>
                  <a:lnTo>
                    <a:pt x="7500" y="0"/>
                  </a:lnTo>
                  <a:lnTo>
                    <a:pt x="10000" y="0"/>
                  </a:lnTo>
                </a:path>
              </a:pathLst>
            </a:custGeom>
            <a:noFill/>
            <a:ln w="38100">
              <a:solidFill>
                <a:srgbClr val="00FF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9533967" y="1782445"/>
              <a:ext cx="153670" cy="153670"/>
            </a:xfrm>
            <a:prstGeom prst="ellipse">
              <a:avLst/>
            </a:prstGeom>
            <a:solidFill>
              <a:srgbClr val="00FFF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312826" y="4064000"/>
            <a:ext cx="4113122" cy="1925827"/>
            <a:chOff x="4312826" y="4064000"/>
            <a:chExt cx="4113122" cy="1925827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4312826" y="4064000"/>
              <a:ext cx="4036287" cy="1865740"/>
            </a:xfrm>
            <a:custGeom>
              <a:avLst/>
              <a:gdLst>
                <a:gd name="connsiteX0" fmla="*/ 0 w 4285673"/>
                <a:gd name="connsiteY0" fmla="*/ 258623 h 1551709"/>
                <a:gd name="connsiteX1" fmla="*/ 258623 w 4285673"/>
                <a:gd name="connsiteY1" fmla="*/ 0 h 1551709"/>
                <a:gd name="connsiteX2" fmla="*/ 4027050 w 4285673"/>
                <a:gd name="connsiteY2" fmla="*/ 0 h 1551709"/>
                <a:gd name="connsiteX3" fmla="*/ 4285673 w 4285673"/>
                <a:gd name="connsiteY3" fmla="*/ 258623 h 1551709"/>
                <a:gd name="connsiteX4" fmla="*/ 4285673 w 4285673"/>
                <a:gd name="connsiteY4" fmla="*/ 1293086 h 1551709"/>
                <a:gd name="connsiteX5" fmla="*/ 4027050 w 4285673"/>
                <a:gd name="connsiteY5" fmla="*/ 1551709 h 1551709"/>
                <a:gd name="connsiteX6" fmla="*/ 258623 w 4285673"/>
                <a:gd name="connsiteY6" fmla="*/ 1551709 h 1551709"/>
                <a:gd name="connsiteX7" fmla="*/ 0 w 4285673"/>
                <a:gd name="connsiteY7" fmla="*/ 1293086 h 1551709"/>
                <a:gd name="connsiteX8" fmla="*/ 0 w 4285673"/>
                <a:gd name="connsiteY8" fmla="*/ 258623 h 1551709"/>
                <a:gd name="connsiteX0" fmla="*/ 0 w 4285673"/>
                <a:gd name="connsiteY0" fmla="*/ 258623 h 1551709"/>
                <a:gd name="connsiteX1" fmla="*/ 258623 w 4285673"/>
                <a:gd name="connsiteY1" fmla="*/ 0 h 1551709"/>
                <a:gd name="connsiteX2" fmla="*/ 4027050 w 4285673"/>
                <a:gd name="connsiteY2" fmla="*/ 0 h 1551709"/>
                <a:gd name="connsiteX3" fmla="*/ 4285673 w 4285673"/>
                <a:gd name="connsiteY3" fmla="*/ 258623 h 1551709"/>
                <a:gd name="connsiteX4" fmla="*/ 4285673 w 4285673"/>
                <a:gd name="connsiteY4" fmla="*/ 1293086 h 1551709"/>
                <a:gd name="connsiteX5" fmla="*/ 4027050 w 4285673"/>
                <a:gd name="connsiteY5" fmla="*/ 1551709 h 1551709"/>
                <a:gd name="connsiteX6" fmla="*/ 258623 w 4285673"/>
                <a:gd name="connsiteY6" fmla="*/ 1551709 h 1551709"/>
                <a:gd name="connsiteX7" fmla="*/ 0 w 4285673"/>
                <a:gd name="connsiteY7" fmla="*/ 1293086 h 1551709"/>
                <a:gd name="connsiteX8" fmla="*/ 0 w 4285673"/>
                <a:gd name="connsiteY8" fmla="*/ 258623 h 1551709"/>
                <a:gd name="connsiteX0" fmla="*/ 0 w 4285673"/>
                <a:gd name="connsiteY0" fmla="*/ 258623 h 1551709"/>
                <a:gd name="connsiteX1" fmla="*/ 258623 w 4285673"/>
                <a:gd name="connsiteY1" fmla="*/ 0 h 1551709"/>
                <a:gd name="connsiteX2" fmla="*/ 4027050 w 4285673"/>
                <a:gd name="connsiteY2" fmla="*/ 0 h 1551709"/>
                <a:gd name="connsiteX3" fmla="*/ 4285673 w 4285673"/>
                <a:gd name="connsiteY3" fmla="*/ 258623 h 1551709"/>
                <a:gd name="connsiteX4" fmla="*/ 4285673 w 4285673"/>
                <a:gd name="connsiteY4" fmla="*/ 1293086 h 1551709"/>
                <a:gd name="connsiteX5" fmla="*/ 4027050 w 4285673"/>
                <a:gd name="connsiteY5" fmla="*/ 1551709 h 1551709"/>
                <a:gd name="connsiteX6" fmla="*/ 387932 w 4285673"/>
                <a:gd name="connsiteY6" fmla="*/ 1302327 h 1551709"/>
                <a:gd name="connsiteX7" fmla="*/ 0 w 4285673"/>
                <a:gd name="connsiteY7" fmla="*/ 1293086 h 1551709"/>
                <a:gd name="connsiteX8" fmla="*/ 0 w 4285673"/>
                <a:gd name="connsiteY8" fmla="*/ 258623 h 1551709"/>
                <a:gd name="connsiteX0" fmla="*/ 0 w 4285673"/>
                <a:gd name="connsiteY0" fmla="*/ 258623 h 1551709"/>
                <a:gd name="connsiteX1" fmla="*/ 258623 w 4285673"/>
                <a:gd name="connsiteY1" fmla="*/ 0 h 1551709"/>
                <a:gd name="connsiteX2" fmla="*/ 4027050 w 4285673"/>
                <a:gd name="connsiteY2" fmla="*/ 0 h 1551709"/>
                <a:gd name="connsiteX3" fmla="*/ 4285673 w 4285673"/>
                <a:gd name="connsiteY3" fmla="*/ 258623 h 1551709"/>
                <a:gd name="connsiteX4" fmla="*/ 4285673 w 4285673"/>
                <a:gd name="connsiteY4" fmla="*/ 1293086 h 1551709"/>
                <a:gd name="connsiteX5" fmla="*/ 4027050 w 4285673"/>
                <a:gd name="connsiteY5" fmla="*/ 1551709 h 1551709"/>
                <a:gd name="connsiteX6" fmla="*/ 0 w 4285673"/>
                <a:gd name="connsiteY6" fmla="*/ 1293086 h 1551709"/>
                <a:gd name="connsiteX7" fmla="*/ 0 w 4285673"/>
                <a:gd name="connsiteY7" fmla="*/ 258623 h 1551709"/>
                <a:gd name="connsiteX0" fmla="*/ 0 w 4285673"/>
                <a:gd name="connsiteY0" fmla="*/ 258623 h 1551709"/>
                <a:gd name="connsiteX1" fmla="*/ 258623 w 4285673"/>
                <a:gd name="connsiteY1" fmla="*/ 0 h 1551709"/>
                <a:gd name="connsiteX2" fmla="*/ 4027050 w 4285673"/>
                <a:gd name="connsiteY2" fmla="*/ 0 h 1551709"/>
                <a:gd name="connsiteX3" fmla="*/ 4285673 w 4285673"/>
                <a:gd name="connsiteY3" fmla="*/ 258623 h 1551709"/>
                <a:gd name="connsiteX4" fmla="*/ 4285673 w 4285673"/>
                <a:gd name="connsiteY4" fmla="*/ 1293086 h 1551709"/>
                <a:gd name="connsiteX5" fmla="*/ 4027050 w 4285673"/>
                <a:gd name="connsiteY5" fmla="*/ 1551709 h 1551709"/>
                <a:gd name="connsiteX6" fmla="*/ 0 w 4285673"/>
                <a:gd name="connsiteY6" fmla="*/ 258623 h 1551709"/>
                <a:gd name="connsiteX0" fmla="*/ 0 w 4285673"/>
                <a:gd name="connsiteY0" fmla="*/ 258623 h 1293086"/>
                <a:gd name="connsiteX1" fmla="*/ 258623 w 4285673"/>
                <a:gd name="connsiteY1" fmla="*/ 0 h 1293086"/>
                <a:gd name="connsiteX2" fmla="*/ 4027050 w 4285673"/>
                <a:gd name="connsiteY2" fmla="*/ 0 h 1293086"/>
                <a:gd name="connsiteX3" fmla="*/ 4285673 w 4285673"/>
                <a:gd name="connsiteY3" fmla="*/ 258623 h 1293086"/>
                <a:gd name="connsiteX4" fmla="*/ 4285673 w 4285673"/>
                <a:gd name="connsiteY4" fmla="*/ 1293086 h 1293086"/>
                <a:gd name="connsiteX5" fmla="*/ 0 w 4285673"/>
                <a:gd name="connsiteY5" fmla="*/ 258623 h 1293086"/>
                <a:gd name="connsiteX0" fmla="*/ 0 w 4285673"/>
                <a:gd name="connsiteY0" fmla="*/ 258623 h 1293086"/>
                <a:gd name="connsiteX1" fmla="*/ 258623 w 4285673"/>
                <a:gd name="connsiteY1" fmla="*/ 0 h 1293086"/>
                <a:gd name="connsiteX2" fmla="*/ 4027050 w 4285673"/>
                <a:gd name="connsiteY2" fmla="*/ 0 h 1293086"/>
                <a:gd name="connsiteX3" fmla="*/ 4285673 w 4285673"/>
                <a:gd name="connsiteY3" fmla="*/ 258623 h 1293086"/>
                <a:gd name="connsiteX4" fmla="*/ 4285673 w 4285673"/>
                <a:gd name="connsiteY4" fmla="*/ 1293086 h 1293086"/>
                <a:gd name="connsiteX5" fmla="*/ 91440 w 4285673"/>
                <a:gd name="connsiteY5" fmla="*/ 350063 h 1293086"/>
                <a:gd name="connsiteX0" fmla="*/ 0 w 4285673"/>
                <a:gd name="connsiteY0" fmla="*/ 258623 h 1293086"/>
                <a:gd name="connsiteX1" fmla="*/ 258623 w 4285673"/>
                <a:gd name="connsiteY1" fmla="*/ 0 h 1293086"/>
                <a:gd name="connsiteX2" fmla="*/ 4027050 w 4285673"/>
                <a:gd name="connsiteY2" fmla="*/ 0 h 1293086"/>
                <a:gd name="connsiteX3" fmla="*/ 4285673 w 4285673"/>
                <a:gd name="connsiteY3" fmla="*/ 258623 h 1293086"/>
                <a:gd name="connsiteX4" fmla="*/ 4285673 w 4285673"/>
                <a:gd name="connsiteY4" fmla="*/ 1293086 h 1293086"/>
                <a:gd name="connsiteX0" fmla="*/ 0 w 4027050"/>
                <a:gd name="connsiteY0" fmla="*/ 0 h 1293086"/>
                <a:gd name="connsiteX1" fmla="*/ 3768427 w 4027050"/>
                <a:gd name="connsiteY1" fmla="*/ 0 h 1293086"/>
                <a:gd name="connsiteX2" fmla="*/ 4027050 w 4027050"/>
                <a:gd name="connsiteY2" fmla="*/ 258623 h 1293086"/>
                <a:gd name="connsiteX3" fmla="*/ 4027050 w 4027050"/>
                <a:gd name="connsiteY3" fmla="*/ 1293086 h 1293086"/>
                <a:gd name="connsiteX0" fmla="*/ 0 w 4036287"/>
                <a:gd name="connsiteY0" fmla="*/ 0 h 1865740"/>
                <a:gd name="connsiteX1" fmla="*/ 3768427 w 4036287"/>
                <a:gd name="connsiteY1" fmla="*/ 0 h 1865740"/>
                <a:gd name="connsiteX2" fmla="*/ 4027050 w 4036287"/>
                <a:gd name="connsiteY2" fmla="*/ 258623 h 1865740"/>
                <a:gd name="connsiteX3" fmla="*/ 4036287 w 4036287"/>
                <a:gd name="connsiteY3" fmla="*/ 1865740 h 186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6287" h="1865740">
                  <a:moveTo>
                    <a:pt x="0" y="0"/>
                  </a:moveTo>
                  <a:lnTo>
                    <a:pt x="3768427" y="0"/>
                  </a:lnTo>
                  <a:cubicBezTo>
                    <a:pt x="3911261" y="0"/>
                    <a:pt x="4027050" y="115789"/>
                    <a:pt x="4027050" y="258623"/>
                  </a:cubicBezTo>
                  <a:lnTo>
                    <a:pt x="4036287" y="1865740"/>
                  </a:lnTo>
                </a:path>
              </a:pathLst>
            </a:custGeom>
            <a:noFill/>
            <a:ln w="38100">
              <a:solidFill>
                <a:srgbClr val="00FF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8272278" y="5836157"/>
              <a:ext cx="153670" cy="153670"/>
            </a:xfrm>
            <a:prstGeom prst="ellipse">
              <a:avLst/>
            </a:prstGeom>
            <a:solidFill>
              <a:srgbClr val="00FFF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267121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Шестиугольник 11"/>
          <p:cNvSpPr/>
          <p:nvPr/>
        </p:nvSpPr>
        <p:spPr>
          <a:xfrm>
            <a:off x="15770868" y="160694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Шестиугольник 14"/>
          <p:cNvSpPr/>
          <p:nvPr/>
        </p:nvSpPr>
        <p:spPr>
          <a:xfrm>
            <a:off x="15770868" y="3196573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Шестиугольник 21"/>
          <p:cNvSpPr/>
          <p:nvPr/>
        </p:nvSpPr>
        <p:spPr>
          <a:xfrm>
            <a:off x="15354839" y="2711152"/>
            <a:ext cx="813448" cy="701249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Шестиугольник 26"/>
          <p:cNvSpPr/>
          <p:nvPr/>
        </p:nvSpPr>
        <p:spPr>
          <a:xfrm>
            <a:off x="8228611" y="-4448180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Шестиугольник 27"/>
          <p:cNvSpPr/>
          <p:nvPr/>
        </p:nvSpPr>
        <p:spPr>
          <a:xfrm>
            <a:off x="12990978" y="-4082028"/>
            <a:ext cx="3204326" cy="2762350"/>
          </a:xfrm>
          <a:prstGeom prst="hexagon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>
            <a:stCxn id="27" idx="0"/>
          </p:cNvCxnSpPr>
          <p:nvPr/>
        </p:nvCxnSpPr>
        <p:spPr>
          <a:xfrm>
            <a:off x="11432937" y="-3067005"/>
            <a:ext cx="48529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28" idx="3"/>
          </p:cNvCxnSpPr>
          <p:nvPr/>
        </p:nvCxnSpPr>
        <p:spPr>
          <a:xfrm flipH="1">
            <a:off x="12520116" y="-2700853"/>
            <a:ext cx="47086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Шестиугольник 30"/>
          <p:cNvSpPr/>
          <p:nvPr/>
        </p:nvSpPr>
        <p:spPr>
          <a:xfrm>
            <a:off x="11931003" y="-3402102"/>
            <a:ext cx="813448" cy="701249"/>
          </a:xfrm>
          <a:prstGeom prst="hexag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олилиния 37"/>
          <p:cNvSpPr/>
          <p:nvPr/>
        </p:nvSpPr>
        <p:spPr>
          <a:xfrm>
            <a:off x="14912760" y="1519620"/>
            <a:ext cx="861424" cy="3033486"/>
          </a:xfrm>
          <a:custGeom>
            <a:avLst/>
            <a:gdLst>
              <a:gd name="connsiteX0" fmla="*/ 805543 w 816428"/>
              <a:gd name="connsiteY0" fmla="*/ 0 h 3037114"/>
              <a:gd name="connsiteX1" fmla="*/ 0 w 816428"/>
              <a:gd name="connsiteY1" fmla="*/ 1328057 h 3037114"/>
              <a:gd name="connsiteX2" fmla="*/ 816428 w 816428"/>
              <a:gd name="connsiteY2" fmla="*/ 3037114 h 3037114"/>
              <a:gd name="connsiteX0" fmla="*/ 783772 w 794657"/>
              <a:gd name="connsiteY0" fmla="*/ 0 h 3037114"/>
              <a:gd name="connsiteX1" fmla="*/ 0 w 794657"/>
              <a:gd name="connsiteY1" fmla="*/ 1404257 h 3037114"/>
              <a:gd name="connsiteX2" fmla="*/ 794657 w 794657"/>
              <a:gd name="connsiteY2" fmla="*/ 3037114 h 3037114"/>
              <a:gd name="connsiteX0" fmla="*/ 805544 w 805544"/>
              <a:gd name="connsiteY0" fmla="*/ 0 h 3048000"/>
              <a:gd name="connsiteX1" fmla="*/ 0 w 805544"/>
              <a:gd name="connsiteY1" fmla="*/ 1415143 h 3048000"/>
              <a:gd name="connsiteX2" fmla="*/ 794657 w 805544"/>
              <a:gd name="connsiteY2" fmla="*/ 3048000 h 3048000"/>
              <a:gd name="connsiteX0" fmla="*/ 805544 w 805544"/>
              <a:gd name="connsiteY0" fmla="*/ 0 h 3048000"/>
              <a:gd name="connsiteX1" fmla="*/ 0 w 805544"/>
              <a:gd name="connsiteY1" fmla="*/ 1513115 h 3048000"/>
              <a:gd name="connsiteX2" fmla="*/ 794657 w 805544"/>
              <a:gd name="connsiteY2" fmla="*/ 3048000 h 3048000"/>
              <a:gd name="connsiteX0" fmla="*/ 805544 w 827314"/>
              <a:gd name="connsiteY0" fmla="*/ 0 h 3058886"/>
              <a:gd name="connsiteX1" fmla="*/ 0 w 827314"/>
              <a:gd name="connsiteY1" fmla="*/ 1513115 h 3058886"/>
              <a:gd name="connsiteX2" fmla="*/ 827314 w 827314"/>
              <a:gd name="connsiteY2" fmla="*/ 3058886 h 3058886"/>
              <a:gd name="connsiteX0" fmla="*/ 800464 w 827314"/>
              <a:gd name="connsiteY0" fmla="*/ 0 h 3074126"/>
              <a:gd name="connsiteX1" fmla="*/ 0 w 827314"/>
              <a:gd name="connsiteY1" fmla="*/ 1528355 h 3074126"/>
              <a:gd name="connsiteX2" fmla="*/ 827314 w 827314"/>
              <a:gd name="connsiteY2" fmla="*/ 3074126 h 3074126"/>
              <a:gd name="connsiteX0" fmla="*/ 861424 w 888274"/>
              <a:gd name="connsiteY0" fmla="*/ 0 h 3074126"/>
              <a:gd name="connsiteX1" fmla="*/ 0 w 888274"/>
              <a:gd name="connsiteY1" fmla="*/ 1508035 h 3074126"/>
              <a:gd name="connsiteX2" fmla="*/ 888274 w 888274"/>
              <a:gd name="connsiteY2" fmla="*/ 3074126 h 3074126"/>
              <a:gd name="connsiteX0" fmla="*/ 861424 w 861424"/>
              <a:gd name="connsiteY0" fmla="*/ 0 h 3033486"/>
              <a:gd name="connsiteX1" fmla="*/ 0 w 861424"/>
              <a:gd name="connsiteY1" fmla="*/ 1508035 h 3033486"/>
              <a:gd name="connsiteX2" fmla="*/ 857794 w 861424"/>
              <a:gd name="connsiteY2" fmla="*/ 3033486 h 303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424" h="3033486">
                <a:moveTo>
                  <a:pt x="861424" y="0"/>
                </a:moveTo>
                <a:lnTo>
                  <a:pt x="0" y="1508035"/>
                </a:lnTo>
                <a:lnTo>
                  <a:pt x="857794" y="3033486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75" y="4869863"/>
            <a:ext cx="1169911" cy="704823"/>
          </a:xfrm>
          <a:prstGeom prst="rect">
            <a:avLst/>
          </a:prstGeom>
        </p:spPr>
      </p:pic>
      <p:cxnSp>
        <p:nvCxnSpPr>
          <p:cNvPr id="41" name="Прямая соединительная линия 40"/>
          <p:cNvCxnSpPr>
            <a:stCxn id="15" idx="1"/>
          </p:cNvCxnSpPr>
          <p:nvPr/>
        </p:nvCxnSpPr>
        <p:spPr>
          <a:xfrm>
            <a:off x="18284607" y="5958922"/>
            <a:ext cx="393192" cy="5341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3902293" y="636587"/>
            <a:ext cx="1876969" cy="914400"/>
          </a:xfrm>
          <a:custGeom>
            <a:avLst/>
            <a:gdLst>
              <a:gd name="connsiteX0" fmla="*/ 0 w 1894114"/>
              <a:gd name="connsiteY0" fmla="*/ 217714 h 1143000"/>
              <a:gd name="connsiteX1" fmla="*/ 533400 w 1894114"/>
              <a:gd name="connsiteY1" fmla="*/ 0 h 1143000"/>
              <a:gd name="connsiteX2" fmla="*/ 1894114 w 1894114"/>
              <a:gd name="connsiteY2" fmla="*/ 1143000 h 1143000"/>
              <a:gd name="connsiteX0" fmla="*/ 0 w 1894114"/>
              <a:gd name="connsiteY0" fmla="*/ 124369 h 1049655"/>
              <a:gd name="connsiteX1" fmla="*/ 1278255 w 1894114"/>
              <a:gd name="connsiteY1" fmla="*/ 0 h 1049655"/>
              <a:gd name="connsiteX2" fmla="*/ 1894114 w 1894114"/>
              <a:gd name="connsiteY2" fmla="*/ 1049655 h 1049655"/>
              <a:gd name="connsiteX0" fmla="*/ 0 w 1876969"/>
              <a:gd name="connsiteY0" fmla="*/ 147229 h 1049655"/>
              <a:gd name="connsiteX1" fmla="*/ 1261110 w 1876969"/>
              <a:gd name="connsiteY1" fmla="*/ 0 h 1049655"/>
              <a:gd name="connsiteX2" fmla="*/ 1876969 w 1876969"/>
              <a:gd name="connsiteY2" fmla="*/ 1049655 h 1049655"/>
              <a:gd name="connsiteX0" fmla="*/ 0 w 1876969"/>
              <a:gd name="connsiteY0" fmla="*/ 23404 h 925830"/>
              <a:gd name="connsiteX1" fmla="*/ 1476375 w 1876969"/>
              <a:gd name="connsiteY1" fmla="*/ 0 h 925830"/>
              <a:gd name="connsiteX2" fmla="*/ 1876969 w 1876969"/>
              <a:gd name="connsiteY2" fmla="*/ 925830 h 925830"/>
              <a:gd name="connsiteX0" fmla="*/ 0 w 1876969"/>
              <a:gd name="connsiteY0" fmla="*/ 0 h 902426"/>
              <a:gd name="connsiteX1" fmla="*/ 1518285 w 1876969"/>
              <a:gd name="connsiteY1" fmla="*/ 18506 h 902426"/>
              <a:gd name="connsiteX2" fmla="*/ 1876969 w 1876969"/>
              <a:gd name="connsiteY2" fmla="*/ 902426 h 902426"/>
              <a:gd name="connsiteX0" fmla="*/ 0 w 1876969"/>
              <a:gd name="connsiteY0" fmla="*/ 8164 h 910590"/>
              <a:gd name="connsiteX1" fmla="*/ 1476375 w 1876969"/>
              <a:gd name="connsiteY1" fmla="*/ 0 h 910590"/>
              <a:gd name="connsiteX2" fmla="*/ 1876969 w 1876969"/>
              <a:gd name="connsiteY2" fmla="*/ 910590 h 910590"/>
              <a:gd name="connsiteX0" fmla="*/ 0 w 1876969"/>
              <a:gd name="connsiteY0" fmla="*/ 0 h 902426"/>
              <a:gd name="connsiteX1" fmla="*/ 1468755 w 1876969"/>
              <a:gd name="connsiteY1" fmla="*/ 7076 h 902426"/>
              <a:gd name="connsiteX2" fmla="*/ 1876969 w 1876969"/>
              <a:gd name="connsiteY2" fmla="*/ 902426 h 902426"/>
              <a:gd name="connsiteX0" fmla="*/ 0 w 1876969"/>
              <a:gd name="connsiteY0" fmla="*/ 11974 h 914400"/>
              <a:gd name="connsiteX1" fmla="*/ 1476375 w 1876969"/>
              <a:gd name="connsiteY1" fmla="*/ 0 h 914400"/>
              <a:gd name="connsiteX2" fmla="*/ 1876969 w 1876969"/>
              <a:gd name="connsiteY2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6969" h="914400">
                <a:moveTo>
                  <a:pt x="0" y="11974"/>
                </a:moveTo>
                <a:lnTo>
                  <a:pt x="1476375" y="0"/>
                </a:lnTo>
                <a:lnTo>
                  <a:pt x="1876969" y="914400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D628EE-00E4-4D56-9282-8DA85BF398EC}"/>
              </a:ext>
            </a:extLst>
          </p:cNvPr>
          <p:cNvSpPr txBox="1"/>
          <p:nvPr/>
        </p:nvSpPr>
        <p:spPr>
          <a:xfrm>
            <a:off x="1973964" y="5541549"/>
            <a:ext cx="490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www.bregis.ru</a:t>
            </a:r>
            <a:endParaRPr lang="ru-RU" sz="3200" b="1" dirty="0">
              <a:solidFill>
                <a:schemeClr val="bg1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9A60197-985A-4EE4-8E7A-6ABD70109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47" y="5068762"/>
            <a:ext cx="1530350" cy="15303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687F1B4-A018-48F4-AEDF-99DFC2F99790}"/>
              </a:ext>
            </a:extLst>
          </p:cNvPr>
          <p:cNvSpPr txBox="1"/>
          <p:nvPr/>
        </p:nvSpPr>
        <p:spPr>
          <a:xfrm>
            <a:off x="487352" y="2477001"/>
            <a:ext cx="531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</a:rPr>
              <a:t>Спасибо за внимание!</a:t>
            </a:r>
            <a:endParaRPr lang="ru-RU" sz="3200" b="1" dirty="0">
              <a:solidFill>
                <a:schemeClr val="bg1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5F64FA-402F-E9D4-39B3-E933231791E5}"/>
              </a:ext>
            </a:extLst>
          </p:cNvPr>
          <p:cNvSpPr txBox="1"/>
          <p:nvPr/>
        </p:nvSpPr>
        <p:spPr>
          <a:xfrm>
            <a:off x="2036109" y="5978958"/>
            <a:ext cx="4905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www.soc-inform.ru</a:t>
            </a:r>
            <a:endParaRPr lang="ru-RU" sz="3200" b="1" dirty="0">
              <a:solidFill>
                <a:schemeClr val="bg1"/>
              </a:solidFill>
              <a:latin typeface="Open Sans SemiBold" pitchFamily="2" charset="0"/>
              <a:ea typeface="Open Sans SemiBold" pitchFamily="2" charset="0"/>
              <a:cs typeface="Open Sans SemiBold" pitchFamily="2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61C340-F703-499A-ACDB-8B9C9A7B48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928" y="1440223"/>
            <a:ext cx="1097458" cy="109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2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 2013 – 202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3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18190</TotalTime>
  <Words>861</Words>
  <Application>Microsoft Office PowerPoint</Application>
  <PresentationFormat>Широкоэкранный</PresentationFormat>
  <Paragraphs>157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Open Sans</vt:lpstr>
      <vt:lpstr>Open Sans ExtraBold</vt:lpstr>
      <vt:lpstr>Open Sans Light</vt:lpstr>
      <vt:lpstr>Open Sans SemiBold</vt:lpstr>
      <vt:lpstr>Open Sans SemiBold</vt:lpstr>
      <vt:lpstr>Системный шрифт, обычный</vt:lpstr>
      <vt:lpstr>Тема Office 2013 – 2022</vt:lpstr>
      <vt:lpstr>Презентация PowerPoint</vt:lpstr>
      <vt:lpstr>Презентация PowerPoint</vt:lpstr>
      <vt:lpstr>Подключение микробиологических лабораторий  к РЛИС Краснодарского края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Функциональная схема региональной ЛИС</vt:lpstr>
      <vt:lpstr>Централизованный механизм отображения проведенных исследований и выявленных патологических значений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Tagir Galeev</dc:creator>
  <cp:lastModifiedBy>Александр Целовальников</cp:lastModifiedBy>
  <cp:revision>309</cp:revision>
  <dcterms:created xsi:type="dcterms:W3CDTF">2024-01-31T02:45:16Z</dcterms:created>
  <dcterms:modified xsi:type="dcterms:W3CDTF">2024-11-26T19:31:19Z</dcterms:modified>
</cp:coreProperties>
</file>